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57" r:id="rId3"/>
    <p:sldId id="300" r:id="rId4"/>
    <p:sldId id="277" r:id="rId5"/>
    <p:sldId id="280" r:id="rId6"/>
    <p:sldId id="279" r:id="rId7"/>
    <p:sldId id="281" r:id="rId8"/>
    <p:sldId id="282" r:id="rId9"/>
    <p:sldId id="298" r:id="rId10"/>
    <p:sldId id="283" r:id="rId11"/>
    <p:sldId id="285" r:id="rId12"/>
    <p:sldId id="299" r:id="rId13"/>
    <p:sldId id="284" r:id="rId14"/>
    <p:sldId id="256" r:id="rId15"/>
    <p:sldId id="288" r:id="rId16"/>
    <p:sldId id="289" r:id="rId17"/>
    <p:sldId id="290" r:id="rId18"/>
    <p:sldId id="291" r:id="rId19"/>
    <p:sldId id="292" r:id="rId20"/>
    <p:sldId id="297" r:id="rId21"/>
    <p:sldId id="293" r:id="rId22"/>
    <p:sldId id="294" r:id="rId23"/>
    <p:sldId id="295" r:id="rId24"/>
    <p:sldId id="296" r:id="rId25"/>
    <p:sldId id="307" r:id="rId26"/>
    <p:sldId id="301" r:id="rId27"/>
    <p:sldId id="302" r:id="rId28"/>
    <p:sldId id="308" r:id="rId29"/>
    <p:sldId id="304" r:id="rId30"/>
    <p:sldId id="305" r:id="rId31"/>
    <p:sldId id="306" r:id="rId32"/>
    <p:sldId id="287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sto MT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EEE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89" autoAdjust="0"/>
  </p:normalViewPr>
  <p:slideViewPr>
    <p:cSldViewPr snapToGrid="0" snapToObjects="1">
      <p:cViewPr varScale="1">
        <p:scale>
          <a:sx n="82" d="100"/>
          <a:sy n="82" d="100"/>
        </p:scale>
        <p:origin x="-18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5" name="Rectangle 4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563082" y="474973"/>
              <a:ext cx="7982907" cy="5889005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63082" y="6133815"/>
              <a:ext cx="7982907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63082" y="457512"/>
              <a:ext cx="7982907" cy="2577829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73088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3AA45-736F-4249-B051-33515820A92D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988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988"/>
            <a:ext cx="762000" cy="271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B085C-BCEC-3D44-943D-48D2BD965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grpSp>
              <p:nvGrpSpPr>
                <p:cNvPr id="12" name="Group 10"/>
                <p:cNvGrpSpPr>
                  <a:grpSpLocks/>
                </p:cNvGrpSpPr>
                <p:nvPr/>
              </p:nvGrpSpPr>
              <p:grpSpPr bwMode="auto"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13" name="Rectangle 12"/>
                  <p:cNvSpPr>
                    <a:spLocks/>
                  </p:cNvSpPr>
                  <p:nvPr/>
                </p:nvSpPr>
                <p:spPr>
                  <a:xfrm>
                    <a:off x="247025" y="246872"/>
                    <a:ext cx="8622676" cy="6364582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sz="1800"/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247025" y="6389249"/>
                    <a:ext cx="8622676" cy="1587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10" name="Rectangle 9"/>
              <p:cNvSpPr/>
              <p:nvPr/>
            </p:nvSpPr>
            <p:spPr>
              <a:xfrm rot="5400000">
                <a:off x="801568" y="3274246"/>
                <a:ext cx="6134441" cy="6349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10800000">
              <a:off x="259074" y="1594222"/>
              <a:ext cx="3574791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 rtlCol="0">
            <a:norm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95208-8532-9D45-B8C2-FF69DB4BD333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21377-9238-8D4E-B85E-0F00F471B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7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78A6-BAE0-864D-9F88-95E6A41BAB6C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F9587-46C2-7846-BA62-9B79069D4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22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>
              <a:off x="255900" y="4203542"/>
              <a:ext cx="8622676" cy="634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B13A-45D6-1C41-A7D0-1C37D0E2CF63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5A2BD-EF11-434C-8EAB-FB3EED5C7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48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D7858-68E0-A94A-8C89-9871196BD0CE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D28A0-F20B-ED45-86E6-2A3B69F77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7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9" name="Rectangle 8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6" name="Rectangle 5"/>
            <p:cNvSpPr/>
            <p:nvPr/>
          </p:nvSpPr>
          <p:spPr>
            <a:xfrm rot="5400000">
              <a:off x="4243019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6824B-8C69-D446-8E23-B38570D9307E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B038-E814-FC41-AA69-F1A7F0B19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2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" name="Rectangle 8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9631F-2E97-D247-8333-8D984ACB6915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9B28A-946B-394B-8F6C-60982D9F9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7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487363" y="411163"/>
            <a:ext cx="8169275" cy="6035675"/>
            <a:chOff x="486873" y="411480"/>
            <a:chExt cx="8170254" cy="6035040"/>
          </a:xfrm>
        </p:grpSpPr>
        <p:sp>
          <p:nvSpPr>
            <p:cNvPr id="6" name="Rectangle 5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1"/>
            <p:cNvGrpSpPr>
              <a:grpSpLocks/>
            </p:cNvGrpSpPr>
            <p:nvPr/>
          </p:nvGrpSpPr>
          <p:grpSpPr bwMode="auto"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3082" y="474973"/>
                <a:ext cx="7982907" cy="5889005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3082" y="6133814"/>
                <a:ext cx="7982907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63082" y="3427412"/>
                <a:ext cx="7982907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569913" y="6122988"/>
            <a:ext cx="2133600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F5CDB-FF7C-D645-B105-607F0E345D0A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5638800" y="6124575"/>
            <a:ext cx="2895600" cy="257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11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5" name="Rectangle 4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7" name="Rectangle 6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2B713-32F8-3C44-9704-ED1DCDB2DD9F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1C5ED-A88C-8B40-968D-257B994D6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30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6" name="Rectangle 5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E72DB-9CB7-714B-B320-29D8AA139B75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302DF-306E-C74D-B8C0-FA2C31584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48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2" name="Rectangle 11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4" name="Rectangle 13"/>
                <p:cNvSpPr/>
                <p:nvPr/>
              </p:nvSpPr>
              <p:spPr>
                <a:xfrm>
                  <a:off x="247025" y="1611845"/>
                  <a:ext cx="8622676" cy="63487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</p:grpSp>
        </p:grpSp>
        <p:cxnSp>
          <p:nvCxnSpPr>
            <p:cNvPr id="9" name="Straight Connector 8"/>
            <p:cNvCxnSpPr/>
            <p:nvPr/>
          </p:nvCxnSpPr>
          <p:spPr>
            <a:xfrm rot="16200000" flipH="1">
              <a:off x="2217422" y="4026572"/>
              <a:ext cx="4710743" cy="1588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DF1C8-609E-054C-832E-52B26F608776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D10A3-6620-024A-9C23-637A413D2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5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4" name="Rectangle 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6" name="Rectangle 5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247025" y="1611845"/>
                <a:ext cx="8622676" cy="6348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B0C4-735A-444B-A9C4-64C7B0599A12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3BCE0-8693-8A43-BD4D-A678B1FB7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8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sp>
          <p:nvSpPr>
            <p:cNvPr id="3" name="Rectangle 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5" name="Rectangle 4"/>
              <p:cNvSpPr>
                <a:spLocks/>
              </p:cNvSpPr>
              <p:nvPr/>
            </p:nvSpPr>
            <p:spPr>
              <a:xfrm>
                <a:off x="247025" y="246872"/>
                <a:ext cx="8622676" cy="6364582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sz="1800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247025" y="6389249"/>
                <a:ext cx="8622676" cy="1587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772ED-8618-0443-8CE5-D494C16691A3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FC49D-8B41-6F49-BF0F-D686A0354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2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82563" y="173038"/>
            <a:ext cx="8778875" cy="6511925"/>
            <a:chOff x="182880" y="173699"/>
            <a:chExt cx="8778240" cy="6510602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/>
              </a:p>
            </p:txBody>
          </p: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0" name="Rectangle 9"/>
                <p:cNvSpPr>
                  <a:spLocks/>
                </p:cNvSpPr>
                <p:nvPr/>
              </p:nvSpPr>
              <p:spPr>
                <a:xfrm>
                  <a:off x="247025" y="246872"/>
                  <a:ext cx="8622676" cy="6364582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sz="1800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247025" y="6389249"/>
                  <a:ext cx="8622676" cy="1587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7" name="Rectangle 6"/>
            <p:cNvSpPr/>
            <p:nvPr/>
          </p:nvSpPr>
          <p:spPr>
            <a:xfrm rot="5400000">
              <a:off x="801568" y="3274246"/>
              <a:ext cx="6134441" cy="6349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DC1F7-AE2C-A84F-8B01-B867414EB202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DCF4A-6804-4C4C-8864-33674C7A3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5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00113" y="244475"/>
            <a:ext cx="734536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00113" y="2133600"/>
            <a:ext cx="7345362" cy="393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475" y="6372225"/>
            <a:ext cx="2133600" cy="258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CA81D55-E361-CF4E-A04C-E74204DA7D68}" type="datetimeFigureOut">
              <a:rPr lang="en-US"/>
              <a:pPr>
                <a:defRPr/>
              </a:pPr>
              <a:t>12/13/14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9475" y="6372225"/>
            <a:ext cx="28956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5D1EB57-01C5-9F44-9653-2984E40E6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rgbClr val="404040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sto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rgbClr val="404040"/>
        </a:buClr>
        <a:buFont typeface="Arial" charset="0"/>
        <a:buChar char="•"/>
        <a:defRPr sz="2400"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5794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sz="22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8080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sz="20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036638" indent="-228600" algn="l" rtl="0" eaLnBrk="0" fontAlgn="base" hangingPunct="0">
        <a:spcBef>
          <a:spcPts val="600"/>
        </a:spcBef>
        <a:spcAft>
          <a:spcPct val="0"/>
        </a:spcAft>
        <a:buClr>
          <a:srgbClr val="B0BCC1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1265238" indent="-228600" algn="l" rtl="0" eaLnBrk="0" fontAlgn="base" hangingPunct="0">
        <a:spcBef>
          <a:spcPts val="600"/>
        </a:spcBef>
        <a:spcAft>
          <a:spcPct val="0"/>
        </a:spcAft>
        <a:buClr>
          <a:srgbClr val="404040"/>
        </a:buClr>
        <a:buFont typeface="Arial" charset="0"/>
        <a:buChar char="•"/>
        <a:defRPr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ikola.milikic@fon.bg.ac.rs" TargetMode="External"/><Relationship Id="rId3" Type="http://schemas.openxmlformats.org/officeDocument/2006/relationships/hyperlink" Target="http://nikola.milikic.info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ikola.milikic@fon.bg.ac.rs" TargetMode="External"/><Relationship Id="rId3" Type="http://schemas.openxmlformats.org/officeDocument/2006/relationships/hyperlink" Target="http://nikola.milikic.info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nikola.milikic@fon.bg.ac.rs" TargetMode="External"/><Relationship Id="rId3" Type="http://schemas.openxmlformats.org/officeDocument/2006/relationships/hyperlink" Target="http://nikola.milikic.info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RDF</a:t>
            </a: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http://nikola.milikic.info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Jednostavna pravila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URI </a:t>
            </a:r>
            <a:r>
              <a:rPr lang="en-US" dirty="0" err="1">
                <a:latin typeface="Calisto MT" charset="0"/>
              </a:rPr>
              <a:t>identifikuju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stvari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koje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opisujemo</a:t>
            </a:r>
            <a:endParaRPr lang="en-US" dirty="0">
              <a:latin typeface="Calisto MT" charset="0"/>
            </a:endParaRPr>
          </a:p>
          <a:p>
            <a:r>
              <a:rPr lang="en-US" dirty="0" err="1">
                <a:latin typeface="Calisto MT" charset="0"/>
              </a:rPr>
              <a:t>Ako</a:t>
            </a:r>
            <a:r>
              <a:rPr lang="en-US" dirty="0">
                <a:latin typeface="Calisto MT" charset="0"/>
              </a:rPr>
              <a:t> se </a:t>
            </a:r>
            <a:r>
              <a:rPr lang="en-US" dirty="0" err="1">
                <a:latin typeface="Calisto MT" charset="0"/>
              </a:rPr>
              <a:t>na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dva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različita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mesta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kreiraju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podaci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koristeći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isti</a:t>
            </a:r>
            <a:r>
              <a:rPr lang="en-US" dirty="0">
                <a:latin typeface="Calisto MT" charset="0"/>
              </a:rPr>
              <a:t> URI, to </a:t>
            </a:r>
            <a:r>
              <a:rPr lang="en-US" dirty="0" err="1">
                <a:latin typeface="Calisto MT" charset="0"/>
              </a:rPr>
              <a:t>znači</a:t>
            </a:r>
            <a:r>
              <a:rPr lang="en-US" dirty="0">
                <a:latin typeface="Calisto MT" charset="0"/>
              </a:rPr>
              <a:t> da se </a:t>
            </a:r>
            <a:r>
              <a:rPr lang="en-US" dirty="0" err="1">
                <a:latin typeface="Calisto MT" charset="0"/>
              </a:rPr>
              <a:t>govori</a:t>
            </a:r>
            <a:r>
              <a:rPr lang="en-US" dirty="0">
                <a:latin typeface="Calisto MT" charset="0"/>
              </a:rPr>
              <a:t> o </a:t>
            </a:r>
            <a:r>
              <a:rPr lang="en-US" dirty="0" err="1" smtClean="0">
                <a:latin typeface="Calisto MT" charset="0"/>
              </a:rPr>
              <a:t>istom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resursu</a:t>
            </a:r>
            <a:endParaRPr lang="en-US" dirty="0">
              <a:latin typeface="Calisto MT" charset="0"/>
            </a:endParaRPr>
          </a:p>
          <a:p>
            <a:r>
              <a:rPr lang="en-US" dirty="0" err="1">
                <a:latin typeface="Calisto MT" charset="0"/>
              </a:rPr>
              <a:t>Ovo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omogućava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lako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povezivanje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podataka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sa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različitih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izvora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>
                <a:latin typeface="Calisto MT" charset="0"/>
              </a:rPr>
              <a:t>TURTLE sintaksa - Tekstualni zapis RDF-a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@prefix ex: &lt;http://example.com&gt;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solidFill>
                  <a:schemeClr val="tx1"/>
                </a:solidFill>
                <a:latin typeface="Calisto MT" charset="0"/>
              </a:rPr>
              <a:t>ex:Oreilly </a:t>
            </a:r>
            <a:r>
              <a:rPr lang="en-US">
                <a:latin typeface="Calisto MT" charset="0"/>
              </a:rPr>
              <a:t>ex:name “O’Reilly”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ex:Javascript ex:title “</a:t>
            </a:r>
            <a:r>
              <a:rPr lang="en-US" altLang="ja-JP">
                <a:latin typeface="Calisto MT" charset="0"/>
              </a:rPr>
              <a:t>Javascript</a:t>
            </a:r>
            <a:r>
              <a:rPr lang="en-US">
                <a:latin typeface="Calisto MT" charset="0"/>
              </a:rPr>
              <a:t>”</a:t>
            </a:r>
            <a:r>
              <a:rPr lang="en-US" altLang="ja-JP">
                <a:latin typeface="Calisto MT" charset="0"/>
              </a:rPr>
              <a:t>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ex:Javascript ex:isbn “0596000480”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ex:Javascript ex:author “David Flanagan”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solidFill>
                  <a:schemeClr val="tx1"/>
                </a:solidFill>
                <a:latin typeface="Calisto MT" charset="0"/>
              </a:rPr>
              <a:t>ex:Javascript ex:publisher ex:Oreilly .</a:t>
            </a:r>
          </a:p>
          <a:p>
            <a:pPr marL="0" indent="0">
              <a:buFont typeface="Arial" charset="0"/>
              <a:buNone/>
            </a:pPr>
            <a:endParaRPr lang="en-US">
              <a:latin typeface="Calisto MT" charset="0"/>
            </a:endParaRPr>
          </a:p>
          <a:p>
            <a:pPr marL="0" indent="0">
              <a:buFont typeface="Arial" charset="0"/>
              <a:buNone/>
            </a:pPr>
            <a:endParaRPr lang="en-US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>
                <a:latin typeface="Calisto MT" charset="0"/>
              </a:rPr>
              <a:t>TURTLE sintaksa – Kompaktniji zapis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@prefix ex: &lt;http://example.com&gt;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solidFill>
                  <a:schemeClr val="tx1"/>
                </a:solidFill>
                <a:latin typeface="Calisto MT" charset="0"/>
              </a:rPr>
              <a:t>ex:Oreilly </a:t>
            </a:r>
            <a:r>
              <a:rPr lang="en-US">
                <a:latin typeface="Calisto MT" charset="0"/>
              </a:rPr>
              <a:t>ex:name “O’Reilly” .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endParaRPr lang="en-US">
              <a:latin typeface="Calisto MT" charset="0"/>
            </a:endParaRP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ex:Javascript ex:title “</a:t>
            </a:r>
            <a:r>
              <a:rPr lang="en-US" altLang="ja-JP">
                <a:latin typeface="Calisto MT" charset="0"/>
              </a:rPr>
              <a:t>Javascript</a:t>
            </a:r>
            <a:r>
              <a:rPr lang="en-US">
                <a:latin typeface="Calisto MT" charset="0"/>
              </a:rPr>
              <a:t>”</a:t>
            </a:r>
            <a:r>
              <a:rPr lang="en-US" altLang="ja-JP">
                <a:latin typeface="Calisto MT" charset="0"/>
              </a:rPr>
              <a:t> ;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	          ex:isbn “0596000480” ;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latin typeface="Calisto MT" charset="0"/>
              </a:rPr>
              <a:t>	          ex:author “David Flanagan” ;</a:t>
            </a:r>
          </a:p>
          <a:p>
            <a:pPr marL="0" indent="0">
              <a:lnSpc>
                <a:spcPct val="50000"/>
              </a:lnSpc>
              <a:buFont typeface="Arial" charset="0"/>
              <a:buNone/>
            </a:pPr>
            <a:r>
              <a:rPr lang="en-US">
                <a:solidFill>
                  <a:schemeClr val="tx1"/>
                </a:solidFill>
                <a:latin typeface="Calisto MT" charset="0"/>
              </a:rPr>
              <a:t>	          ex:publisher ex:Oreilly .</a:t>
            </a:r>
          </a:p>
          <a:p>
            <a:pPr marL="0" indent="0">
              <a:buFont typeface="Arial" charset="0"/>
              <a:buNone/>
            </a:pPr>
            <a:endParaRPr lang="en-US">
              <a:latin typeface="Calisto MT" charset="0"/>
            </a:endParaRPr>
          </a:p>
          <a:p>
            <a:pPr marL="0" indent="0">
              <a:buFont typeface="Arial" charset="0"/>
              <a:buNone/>
            </a:pPr>
            <a:endParaRPr lang="en-US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Zahvalnica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“30 Minute Guide to RDF and Linked Data”, Ian Davis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RDFS</a:t>
            </a:r>
          </a:p>
        </p:txBody>
      </p:sp>
      <p:sp>
        <p:nvSpPr>
          <p:cNvPr id="34818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http://nikola.milikic.info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RDFS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sto MT" charset="0"/>
              </a:rPr>
              <a:t>RDFS - RDF </a:t>
            </a:r>
            <a:r>
              <a:rPr lang="en-US" dirty="0">
                <a:latin typeface="Calisto MT" charset="0"/>
              </a:rPr>
              <a:t>Schema</a:t>
            </a:r>
          </a:p>
          <a:p>
            <a:r>
              <a:rPr lang="en-US" dirty="0" err="1">
                <a:latin typeface="Calisto MT" charset="0"/>
              </a:rPr>
              <a:t>Dodavanje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semantike</a:t>
            </a:r>
            <a:r>
              <a:rPr lang="en-US" dirty="0">
                <a:latin typeface="Calisto MT" charset="0"/>
              </a:rPr>
              <a:t> u RDF</a:t>
            </a:r>
          </a:p>
          <a:p>
            <a:r>
              <a:rPr lang="en-US" dirty="0" err="1">
                <a:latin typeface="Calisto MT" charset="0"/>
              </a:rPr>
              <a:t>Kreiranje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šeme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podataka</a:t>
            </a:r>
            <a:r>
              <a:rPr lang="en-US" dirty="0" smtClean="0">
                <a:latin typeface="Calisto MT" charset="0"/>
              </a:rPr>
              <a:t> – </a:t>
            </a:r>
            <a:r>
              <a:rPr lang="en-US" dirty="0" err="1" smtClean="0">
                <a:latin typeface="Calisto MT" charset="0"/>
              </a:rPr>
              <a:t>vokabulara</a:t>
            </a:r>
            <a:endParaRPr lang="en-US" dirty="0" smtClean="0">
              <a:latin typeface="Calisto MT" charset="0"/>
            </a:endParaRPr>
          </a:p>
          <a:p>
            <a:r>
              <a:rPr lang="en-US" dirty="0" err="1" smtClean="0">
                <a:latin typeface="Calisto MT" charset="0"/>
              </a:rPr>
              <a:t>Vokabular</a:t>
            </a:r>
            <a:r>
              <a:rPr lang="en-US" dirty="0" smtClean="0">
                <a:latin typeface="Calisto MT" charset="0"/>
              </a:rPr>
              <a:t> se </a:t>
            </a:r>
            <a:r>
              <a:rPr lang="en-US" dirty="0" err="1" smtClean="0">
                <a:latin typeface="Calisto MT" charset="0"/>
              </a:rPr>
              <a:t>definiše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na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isti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način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kao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podaci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>
                <a:latin typeface="Calisto MT" charset="0"/>
              </a:rPr>
              <a:t>Definisanje klasa i hijerarhija</a:t>
            </a:r>
          </a:p>
        </p:txBody>
      </p:sp>
      <p:sp>
        <p:nvSpPr>
          <p:cNvPr id="4" name="Oval 3"/>
          <p:cNvSpPr/>
          <p:nvPr/>
        </p:nvSpPr>
        <p:spPr>
          <a:xfrm>
            <a:off x="2943648" y="4224294"/>
            <a:ext cx="323564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 err="1">
                <a:solidFill>
                  <a:schemeClr val="tx1"/>
                </a:solidFill>
              </a:rPr>
              <a:t>ex:Javascript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252641" y="1901724"/>
            <a:ext cx="2617662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 err="1">
                <a:solidFill>
                  <a:schemeClr val="tx1"/>
                </a:solidFill>
              </a:rPr>
              <a:t>ex:Book</a:t>
            </a:r>
            <a:endParaRPr lang="en-US" sz="2800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4" idx="0"/>
            <a:endCxn id="5" idx="4"/>
          </p:cNvCxnSpPr>
          <p:nvPr/>
        </p:nvCxnSpPr>
        <p:spPr>
          <a:xfrm flipV="1">
            <a:off x="4560888" y="2782888"/>
            <a:ext cx="0" cy="1441450"/>
          </a:xfrm>
          <a:prstGeom prst="straightConnector1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869" name="TextBox 7"/>
          <p:cNvSpPr txBox="1">
            <a:spLocks noChangeArrowheads="1"/>
          </p:cNvSpPr>
          <p:nvPr/>
        </p:nvSpPr>
        <p:spPr bwMode="auto">
          <a:xfrm>
            <a:off x="4035425" y="3259138"/>
            <a:ext cx="10255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rdf:type</a:t>
            </a:r>
            <a:endParaRPr lang="en-US" sz="1800"/>
          </a:p>
        </p:txBody>
      </p:sp>
      <p:sp>
        <p:nvSpPr>
          <p:cNvPr id="36870" name="TextBox 11"/>
          <p:cNvSpPr txBox="1">
            <a:spLocks noChangeArrowheads="1"/>
          </p:cNvSpPr>
          <p:nvPr/>
        </p:nvSpPr>
        <p:spPr bwMode="auto">
          <a:xfrm>
            <a:off x="712788" y="5572125"/>
            <a:ext cx="75326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/>
              <a:t>ex:Book rdf:type rdfs:Class .</a:t>
            </a:r>
          </a:p>
          <a:p>
            <a:pPr eaLnBrk="1" hangingPunct="1"/>
            <a:r>
              <a:rPr lang="en-US" sz="2200"/>
              <a:t>ex:Javascript rdf:type ex:Book 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696913" y="2316163"/>
            <a:ext cx="8102600" cy="881062"/>
            <a:chOff x="696663" y="2316377"/>
            <a:chExt cx="8102311" cy="881141"/>
          </a:xfrm>
        </p:grpSpPr>
        <p:sp>
          <p:nvSpPr>
            <p:cNvPr id="14" name="Oval 13"/>
            <p:cNvSpPr/>
            <p:nvPr/>
          </p:nvSpPr>
          <p:spPr>
            <a:xfrm>
              <a:off x="696663" y="2316377"/>
              <a:ext cx="2760208" cy="8811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domain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6090601" y="2316377"/>
              <a:ext cx="2708373" cy="8811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range</a:t>
              </a:r>
            </a:p>
          </p:txBody>
        </p:sp>
        <p:cxnSp>
          <p:nvCxnSpPr>
            <p:cNvPr id="16" name="Straight Arrow Connector 6"/>
            <p:cNvCxnSpPr>
              <a:endCxn id="15" idx="2"/>
            </p:cNvCxnSpPr>
            <p:nvPr/>
          </p:nvCxnSpPr>
          <p:spPr>
            <a:xfrm>
              <a:off x="3457227" y="2756153"/>
              <a:ext cx="2633569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4B5A6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899" name="TextBox 16"/>
            <p:cNvSpPr txBox="1">
              <a:spLocks noChangeArrowheads="1"/>
            </p:cNvSpPr>
            <p:nvPr/>
          </p:nvSpPr>
          <p:spPr bwMode="auto">
            <a:xfrm>
              <a:off x="3997077" y="2518862"/>
              <a:ext cx="1634294" cy="430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200">
                  <a:solidFill>
                    <a:srgbClr val="000000"/>
                  </a:solidFill>
                </a:rPr>
                <a:t>ex:publisher</a:t>
              </a:r>
            </a:p>
          </p:txBody>
        </p:sp>
      </p:grpSp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Calisto MT" charset="0"/>
              </a:rPr>
              <a:t>Definisanje relacija između resursa</a:t>
            </a:r>
          </a:p>
        </p:txBody>
      </p:sp>
      <p:sp>
        <p:nvSpPr>
          <p:cNvPr id="4" name="Oval 3"/>
          <p:cNvSpPr/>
          <p:nvPr/>
        </p:nvSpPr>
        <p:spPr>
          <a:xfrm>
            <a:off x="696913" y="3896876"/>
            <a:ext cx="276020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tx1"/>
                </a:solidFill>
              </a:rPr>
              <a:t>ex:Book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090601" y="3896876"/>
            <a:ext cx="2708373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err="1">
                <a:solidFill>
                  <a:schemeClr val="tx1"/>
                </a:solidFill>
              </a:rPr>
              <a:t>ex:Publisher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6"/>
          <p:cNvCxnSpPr>
            <a:endCxn id="5" idx="2"/>
          </p:cNvCxnSpPr>
          <p:nvPr/>
        </p:nvCxnSpPr>
        <p:spPr>
          <a:xfrm>
            <a:off x="3460750" y="4337808"/>
            <a:ext cx="2630488" cy="0"/>
          </a:xfrm>
          <a:prstGeom prst="curvedConnector3">
            <a:avLst>
              <a:gd name="adj1" fmla="val 50000"/>
            </a:avLst>
          </a:prstGeom>
          <a:ln>
            <a:solidFill>
              <a:srgbClr val="4B5A6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894" name="TextBox 6"/>
          <p:cNvSpPr txBox="1">
            <a:spLocks noChangeArrowheads="1"/>
          </p:cNvSpPr>
          <p:nvPr/>
        </p:nvSpPr>
        <p:spPr bwMode="auto">
          <a:xfrm>
            <a:off x="3959225" y="3896876"/>
            <a:ext cx="1633538" cy="430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 dirty="0" err="1">
                <a:solidFill>
                  <a:srgbClr val="000000"/>
                </a:solidFill>
              </a:rPr>
              <a:t>ex:publisher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0088" y="5194105"/>
            <a:ext cx="7470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/>
              <a:t>ex:publisher</a:t>
            </a:r>
            <a:r>
              <a:rPr lang="en-US" sz="2000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rdf:Property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rdfs:domain</a:t>
            </a:r>
            <a:r>
              <a:rPr lang="en-US" sz="2000" dirty="0"/>
              <a:t> </a:t>
            </a:r>
            <a:r>
              <a:rPr lang="en-US" sz="2000" dirty="0" err="1"/>
              <a:t>ex:Book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rdfs:range</a:t>
            </a:r>
            <a:r>
              <a:rPr lang="en-US" sz="2000" dirty="0"/>
              <a:t> </a:t>
            </a:r>
            <a:r>
              <a:rPr lang="en-US" sz="2000" dirty="0" err="1" smtClean="0"/>
              <a:t>ex:Publisher</a:t>
            </a:r>
            <a:r>
              <a:rPr lang="en-US" sz="2000" dirty="0" smtClean="0"/>
              <a:t> 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Calisto MT" charset="0"/>
              </a:rPr>
              <a:t>Definisanje relacija između resursa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Bef>
                <a:spcPct val="40000"/>
              </a:spcBef>
            </a:pPr>
            <a:r>
              <a:rPr lang="en-US" b="1">
                <a:solidFill>
                  <a:schemeClr val="tx1"/>
                </a:solidFill>
                <a:latin typeface="Calisto MT" charset="0"/>
              </a:rPr>
              <a:t>Domen</a:t>
            </a:r>
            <a:r>
              <a:rPr lang="en-US">
                <a:solidFill>
                  <a:schemeClr val="tx1"/>
                </a:solidFill>
                <a:latin typeface="Calisto MT" charset="0"/>
              </a:rPr>
              <a:t> pokazuje na klasu (ili skup klasa) na koje se relacija može primeniti</a:t>
            </a:r>
          </a:p>
          <a:p>
            <a:pPr algn="just" eaLnBrk="1" hangingPunct="1">
              <a:spcBef>
                <a:spcPct val="40000"/>
              </a:spcBef>
            </a:pPr>
            <a:r>
              <a:rPr lang="en-US" b="1">
                <a:solidFill>
                  <a:schemeClr val="tx1"/>
                </a:solidFill>
                <a:latin typeface="Calisto MT" charset="0"/>
              </a:rPr>
              <a:t>Opseg</a:t>
            </a:r>
            <a:r>
              <a:rPr lang="en-US">
                <a:solidFill>
                  <a:schemeClr val="tx1"/>
                </a:solidFill>
                <a:latin typeface="Calisto MT" charset="0"/>
              </a:rPr>
              <a:t> predstavlja klasu (ili skup klasa) koje mogu predstavjati vrednost relacije</a:t>
            </a:r>
          </a:p>
          <a:p>
            <a:pPr algn="just" eaLnBrk="1" hangingPunct="1">
              <a:spcBef>
                <a:spcPct val="40000"/>
              </a:spcBef>
            </a:pPr>
            <a:endParaRPr lang="en-US">
              <a:solidFill>
                <a:schemeClr val="tx1"/>
              </a:solidFill>
              <a:latin typeface="Calisto MT" charset="0"/>
            </a:endParaRPr>
          </a:p>
          <a:p>
            <a:pPr algn="just" eaLnBrk="1" hangingPunct="1">
              <a:spcBef>
                <a:spcPct val="40000"/>
              </a:spcBef>
            </a:pPr>
            <a:r>
              <a:rPr lang="en-US">
                <a:solidFill>
                  <a:schemeClr val="tx1"/>
                </a:solidFill>
                <a:latin typeface="Calisto MT" charset="0"/>
              </a:rPr>
              <a:t>I domen i opseg su opcioni. Ukoliko domen nije definisan, relacija se može primeniti na bilo koju klasu. Ukoliko opeg nije definisan, vrednost relacije može biti bilo koja klasa.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Calisto MT" charset="0"/>
              </a:rPr>
              <a:t>Nije isto kao OO programiranje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Relacije mogu postojati nezavisno od klase, oni su “</a:t>
            </a:r>
            <a:r>
              <a:rPr lang="en-US" altLang="ja-JP">
                <a:latin typeface="Calisto MT" charset="0"/>
              </a:rPr>
              <a:t>građani prvog reda</a:t>
            </a:r>
            <a:r>
              <a:rPr lang="en-US">
                <a:latin typeface="Calisto MT" charset="0"/>
              </a:rPr>
              <a:t>”</a:t>
            </a:r>
            <a:r>
              <a:rPr lang="en-US" altLang="ja-JP">
                <a:latin typeface="Calisto MT" charset="0"/>
              </a:rPr>
              <a:t> (first class citizens)</a:t>
            </a:r>
          </a:p>
          <a:p>
            <a:r>
              <a:rPr lang="en-US">
                <a:latin typeface="Calisto MT" charset="0"/>
              </a:rPr>
              <a:t>Propertiji mogu imati svoju hijerarhiju</a:t>
            </a:r>
          </a:p>
          <a:p>
            <a:r>
              <a:rPr lang="en-US">
                <a:latin typeface="Calisto MT" charset="0"/>
              </a:rPr>
              <a:t>Ne mogu se overwrite-ovati na nižem nivou hijerarhije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dirty="0">
                <a:latin typeface="Calisto MT" charset="0"/>
              </a:rPr>
              <a:t>Šta je </a:t>
            </a:r>
            <a:r>
              <a:rPr lang="en-US" sz="3600" dirty="0">
                <a:latin typeface="Calisto MT" charset="0"/>
              </a:rPr>
              <a:t>RDF?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charset="0"/>
              </a:rPr>
              <a:t>Resource Description Framework</a:t>
            </a:r>
          </a:p>
          <a:p>
            <a:r>
              <a:rPr lang="en-US" dirty="0">
                <a:latin typeface="Calisto MT" charset="0"/>
              </a:rPr>
              <a:t>W3C standard </a:t>
            </a:r>
            <a:r>
              <a:rPr lang="en-US" dirty="0" err="1">
                <a:latin typeface="Calisto MT" charset="0"/>
              </a:rPr>
              <a:t>za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opis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podataka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na</a:t>
            </a:r>
            <a:r>
              <a:rPr lang="en-US" dirty="0">
                <a:latin typeface="Calisto MT" charset="0"/>
              </a:rPr>
              <a:t> Web-u</a:t>
            </a:r>
          </a:p>
          <a:p>
            <a:r>
              <a:rPr lang="en-US" dirty="0" err="1" smtClean="0">
                <a:latin typeface="Calisto MT" charset="0"/>
              </a:rPr>
              <a:t>Jedna</a:t>
            </a:r>
            <a:r>
              <a:rPr lang="en-US" dirty="0" smtClean="0">
                <a:latin typeface="Calisto MT" charset="0"/>
              </a:rPr>
              <a:t> od tri </a:t>
            </a:r>
            <a:r>
              <a:rPr lang="en-US" dirty="0" err="1" smtClean="0">
                <a:latin typeface="Calisto MT" charset="0"/>
              </a:rPr>
              <a:t>osnovne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tehnologije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Semantičkog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veba</a:t>
            </a:r>
            <a:r>
              <a:rPr lang="en-US" dirty="0" smtClean="0">
                <a:latin typeface="Calisto MT" charset="0"/>
              </a:rPr>
              <a:t> (pored SPARQL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OWL)</a:t>
            </a:r>
            <a:endParaRPr lang="en-US" dirty="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Calisto MT" charset="0"/>
              </a:rPr>
              <a:t>RDF(S) rečnik</a:t>
            </a:r>
            <a:endParaRPr lang="en-US">
              <a:latin typeface="Calisto MT" charset="0"/>
            </a:endParaRPr>
          </a:p>
        </p:txBody>
      </p:sp>
      <p:sp>
        <p:nvSpPr>
          <p:cNvPr id="40962" name="Content Placeholder 4"/>
          <p:cNvSpPr>
            <a:spLocks noGrp="1"/>
          </p:cNvSpPr>
          <p:nvPr>
            <p:ph sz="half" idx="1"/>
          </p:nvPr>
        </p:nvSpPr>
        <p:spPr>
          <a:xfrm>
            <a:off x="900113" y="2082800"/>
            <a:ext cx="3565525" cy="392747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hr-HR" sz="2100">
                <a:latin typeface="Calisto MT" charset="0"/>
              </a:rPr>
              <a:t>Spojeni RDF i RDFS rečnici</a:t>
            </a:r>
          </a:p>
          <a:p>
            <a:pPr>
              <a:defRPr/>
            </a:pPr>
            <a:r>
              <a:rPr lang="fi-FI" sz="2100">
                <a:latin typeface="Calisto MT" charset="0"/>
              </a:rPr>
              <a:t>Prefiksi: </a:t>
            </a:r>
            <a:r>
              <a:rPr lang="fi-FI" sz="2100" b="1">
                <a:latin typeface="Calisto MT" charset="0"/>
              </a:rPr>
              <a:t>rdf</a:t>
            </a:r>
            <a:r>
              <a:rPr lang="fi-FI" sz="2100">
                <a:latin typeface="Calisto MT" charset="0"/>
              </a:rPr>
              <a:t> i </a:t>
            </a:r>
            <a:r>
              <a:rPr lang="fi-FI" sz="2100" b="1">
                <a:latin typeface="Calisto MT" charset="0"/>
              </a:rPr>
              <a:t>rdfs</a:t>
            </a:r>
          </a:p>
          <a:p>
            <a:pPr>
              <a:defRPr/>
            </a:pPr>
            <a:r>
              <a:rPr lang="hr-HR" sz="2100">
                <a:latin typeface="Calisto MT" charset="0"/>
              </a:rPr>
              <a:t>Klase (neke)</a:t>
            </a:r>
          </a:p>
          <a:p>
            <a:pPr lvl="1">
              <a:defRPr/>
            </a:pPr>
            <a:r>
              <a:rPr lang="da-DK" sz="2100">
                <a:latin typeface="Calisto MT" charset="0"/>
              </a:rPr>
              <a:t>rdfs:Class</a:t>
            </a:r>
          </a:p>
          <a:p>
            <a:pPr lvl="1">
              <a:defRPr/>
            </a:pPr>
            <a:r>
              <a:rPr lang="da-DK" sz="2100">
                <a:latin typeface="Calisto MT" charset="0"/>
              </a:rPr>
              <a:t>rdfs:Property</a:t>
            </a:r>
          </a:p>
          <a:p>
            <a:pPr lvl="1">
              <a:defRPr/>
            </a:pPr>
            <a:r>
              <a:rPr lang="da-DK" sz="2100">
                <a:latin typeface="Calisto MT" charset="0"/>
              </a:rPr>
              <a:t>rdfs:Literal</a:t>
            </a:r>
          </a:p>
          <a:p>
            <a:pPr>
              <a:defRPr/>
            </a:pPr>
            <a:r>
              <a:rPr lang="hu-HU" sz="2100">
                <a:latin typeface="Calisto MT" charset="0"/>
              </a:rPr>
              <a:t>Property (neki)</a:t>
            </a:r>
          </a:p>
          <a:p>
            <a:pPr lvl="1">
              <a:defRPr/>
            </a:pPr>
            <a:r>
              <a:rPr lang="hr-HR" sz="2100">
                <a:latin typeface="Calisto MT" charset="0"/>
              </a:rPr>
              <a:t>rdf:type (resurs je instanca neke klase)</a:t>
            </a:r>
          </a:p>
        </p:txBody>
      </p:sp>
      <p:sp>
        <p:nvSpPr>
          <p:cNvPr id="40963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070100"/>
            <a:ext cx="3565525" cy="3927475"/>
          </a:xfrm>
        </p:spPr>
        <p:txBody>
          <a:bodyPr>
            <a:normAutofit fontScale="92500"/>
          </a:bodyPr>
          <a:lstStyle/>
          <a:p>
            <a:pPr lvl="1">
              <a:defRPr/>
            </a:pPr>
            <a:r>
              <a:rPr lang="hr-HR" sz="2100">
                <a:latin typeface="Calisto MT" charset="0"/>
              </a:rPr>
              <a:t>rdfs:subClassOf (klasa je podklasa neke klase)</a:t>
            </a:r>
            <a:endParaRPr lang="da-DK" sz="2100">
              <a:latin typeface="Calisto MT" charset="0"/>
            </a:endParaRPr>
          </a:p>
          <a:p>
            <a:pPr lvl="1">
              <a:defRPr/>
            </a:pPr>
            <a:r>
              <a:rPr lang="da-DK" sz="2100">
                <a:latin typeface="Calisto MT" charset="0"/>
              </a:rPr>
              <a:t>rdfs:subPropertyOf </a:t>
            </a:r>
            <a:r>
              <a:rPr lang="sk-SK" sz="2100">
                <a:latin typeface="Calisto MT" charset="0"/>
              </a:rPr>
              <a:t>(podproperty)</a:t>
            </a:r>
          </a:p>
          <a:p>
            <a:pPr lvl="1">
              <a:defRPr/>
            </a:pPr>
            <a:r>
              <a:rPr lang="en-US" sz="2100">
                <a:latin typeface="Calisto MT" charset="0"/>
              </a:rPr>
              <a:t>rdfs:seeAlso (referenca na </a:t>
            </a:r>
            <a:r>
              <a:rPr lang="hr-HR" sz="2100">
                <a:latin typeface="Calisto MT" charset="0"/>
              </a:rPr>
              <a:t>neki opisni resurs)</a:t>
            </a:r>
          </a:p>
          <a:p>
            <a:pPr lvl="1">
              <a:defRPr/>
            </a:pPr>
            <a:r>
              <a:rPr lang="fr-FR" sz="2100">
                <a:latin typeface="Calisto MT" charset="0"/>
              </a:rPr>
              <a:t>rdfs:domain (domen </a:t>
            </a:r>
            <a:r>
              <a:rPr lang="hr-HR" sz="2100">
                <a:latin typeface="Calisto MT" charset="0"/>
              </a:rPr>
              <a:t>property-a je neka klasa)</a:t>
            </a:r>
          </a:p>
          <a:p>
            <a:pPr lvl="1">
              <a:defRPr/>
            </a:pPr>
            <a:r>
              <a:rPr lang="nb-NO" sz="2100">
                <a:latin typeface="Calisto MT" charset="0"/>
              </a:rPr>
              <a:t>rdfs:range (opseg propertya </a:t>
            </a:r>
            <a:r>
              <a:rPr lang="hr-HR" sz="2100">
                <a:latin typeface="Calisto MT" charset="0"/>
              </a:rPr>
              <a:t>je neka klasa)</a:t>
            </a:r>
            <a:endParaRPr lang="en-US" sz="210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DC - Dublin Core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>
                <a:latin typeface="Calisto MT" charset="0"/>
              </a:rPr>
              <a:t>DC - Dublin Core (Metadata Initiative)</a:t>
            </a:r>
          </a:p>
          <a:p>
            <a:r>
              <a:rPr lang="hr-HR">
                <a:latin typeface="Calisto MT" charset="0"/>
              </a:rPr>
              <a:t>Ideja - opisivanje dokumenata uz pomoć skupa RDF elemenata</a:t>
            </a:r>
          </a:p>
          <a:p>
            <a:pPr lvl="1"/>
            <a:r>
              <a:rPr lang="sk-SK">
                <a:latin typeface="Calisto MT" charset="0"/>
              </a:rPr>
              <a:t>Gotov rečnik</a:t>
            </a:r>
          </a:p>
          <a:p>
            <a:pPr lvl="1"/>
            <a:r>
              <a:rPr lang="hr-HR">
                <a:latin typeface="Calisto MT" charset="0"/>
              </a:rPr>
              <a:t>Omogućava označavanje podataka kao što su:       autor, koautor, naslov, tema, datum nastanka...</a:t>
            </a:r>
          </a:p>
          <a:p>
            <a:pPr lvl="1"/>
            <a:r>
              <a:rPr lang="hr-HR">
                <a:latin typeface="Calisto MT" charset="0"/>
              </a:rPr>
              <a:t>Slobodan pristup ovim metapodacima i njihovo povezivanje van granica pojedinačnih sajtova</a:t>
            </a:r>
            <a:endParaRPr lang="en-US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Calisto MT" charset="0"/>
              </a:rPr>
              <a:t>DC rečnik</a:t>
            </a:r>
            <a:endParaRPr lang="en-US">
              <a:latin typeface="Calisto MT" charset="0"/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sz="half" idx="1"/>
          </p:nvPr>
        </p:nvSpPr>
        <p:spPr>
          <a:xfrm>
            <a:off x="900113" y="2147888"/>
            <a:ext cx="3565525" cy="392747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pl-PL" sz="2400">
                <a:latin typeface="Calisto MT" charset="0"/>
              </a:rPr>
              <a:t>Prefiks: </a:t>
            </a:r>
            <a:r>
              <a:rPr lang="pl-PL" sz="2400" b="1">
                <a:latin typeface="Calisto MT" charset="0"/>
              </a:rPr>
              <a:t>dc</a:t>
            </a:r>
          </a:p>
          <a:p>
            <a:pPr>
              <a:defRPr/>
            </a:pPr>
            <a:r>
              <a:rPr lang="hr-HR" sz="2400">
                <a:latin typeface="Calisto MT" charset="0"/>
              </a:rPr>
              <a:t>Nema klase već samo </a:t>
            </a:r>
            <a:r>
              <a:rPr lang="en-US" sz="2400">
                <a:latin typeface="Calisto MT" charset="0"/>
              </a:rPr>
              <a:t>property-e</a:t>
            </a:r>
          </a:p>
          <a:p>
            <a:pPr>
              <a:defRPr/>
            </a:pPr>
            <a:r>
              <a:rPr lang="hu-HU" sz="2400">
                <a:latin typeface="Calisto MT" charset="0"/>
              </a:rPr>
              <a:t>Property (neki)</a:t>
            </a:r>
          </a:p>
          <a:p>
            <a:pPr lvl="1">
              <a:defRPr/>
            </a:pPr>
            <a:r>
              <a:rPr lang="en-US" sz="2200">
                <a:latin typeface="Calisto MT" charset="0"/>
              </a:rPr>
              <a:t>dc:creator (autor)</a:t>
            </a:r>
          </a:p>
          <a:p>
            <a:pPr lvl="1">
              <a:defRPr/>
            </a:pPr>
            <a:r>
              <a:rPr lang="hr-HR" sz="2400">
                <a:latin typeface="Calisto MT" charset="0"/>
              </a:rPr>
              <a:t>dc:contributor (neko ko je doprineo stvaranju ali nije autor)</a:t>
            </a:r>
          </a:p>
        </p:txBody>
      </p:sp>
      <p:sp>
        <p:nvSpPr>
          <p:cNvPr id="4301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00475" cy="3927475"/>
          </a:xfrm>
        </p:spPr>
        <p:txBody>
          <a:bodyPr>
            <a:normAutofit lnSpcReduction="10000"/>
          </a:bodyPr>
          <a:lstStyle/>
          <a:p>
            <a:pPr lvl="1">
              <a:defRPr/>
            </a:pPr>
            <a:r>
              <a:rPr lang="cs-CZ" sz="2400">
                <a:latin typeface="Calisto MT" charset="0"/>
              </a:rPr>
              <a:t>dc:date (datum)</a:t>
            </a:r>
            <a:endParaRPr lang="en-US" sz="2400">
              <a:latin typeface="Calisto MT" charset="0"/>
            </a:endParaRPr>
          </a:p>
          <a:p>
            <a:pPr lvl="1">
              <a:defRPr/>
            </a:pPr>
            <a:r>
              <a:rPr lang="en-US" sz="2400">
                <a:latin typeface="Calisto MT" charset="0"/>
              </a:rPr>
              <a:t>dc:description (opis)</a:t>
            </a:r>
          </a:p>
          <a:p>
            <a:pPr lvl="1">
              <a:defRPr/>
            </a:pPr>
            <a:r>
              <a:rPr lang="en-US" sz="2400">
                <a:latin typeface="Calisto MT" charset="0"/>
              </a:rPr>
              <a:t>dc:language (jezik)</a:t>
            </a:r>
          </a:p>
          <a:p>
            <a:pPr lvl="1">
              <a:defRPr/>
            </a:pPr>
            <a:r>
              <a:rPr lang="en-US" sz="2400">
                <a:latin typeface="Calisto MT" charset="0"/>
              </a:rPr>
              <a:t>dc:publisher (izdavač)</a:t>
            </a:r>
          </a:p>
          <a:p>
            <a:pPr lvl="1">
              <a:defRPr/>
            </a:pPr>
            <a:r>
              <a:rPr lang="en-US" sz="2400">
                <a:latin typeface="Calisto MT" charset="0"/>
              </a:rPr>
              <a:t>dc:subject (tema)</a:t>
            </a:r>
          </a:p>
          <a:p>
            <a:pPr lvl="1">
              <a:defRPr/>
            </a:pPr>
            <a:r>
              <a:rPr lang="sk-SK" sz="2400">
                <a:latin typeface="Calisto MT" charset="0"/>
              </a:rPr>
              <a:t>dc:title (naslov)</a:t>
            </a:r>
            <a:endParaRPr lang="en-US" sz="240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FOAF</a:t>
            </a:r>
          </a:p>
        </p:txBody>
      </p:sp>
      <p:sp>
        <p:nvSpPr>
          <p:cNvPr id="4403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>
                <a:latin typeface="Calisto MT" charset="0"/>
              </a:rPr>
              <a:t>FOAF - Friend Of A Friend</a:t>
            </a:r>
          </a:p>
          <a:p>
            <a:r>
              <a:rPr lang="en-US" sz="2800">
                <a:latin typeface="Calisto MT" charset="0"/>
              </a:rPr>
              <a:t>Ideja</a:t>
            </a:r>
          </a:p>
          <a:p>
            <a:pPr lvl="1"/>
            <a:r>
              <a:rPr lang="hr-HR" sz="2400">
                <a:latin typeface="Calisto MT" charset="0"/>
              </a:rPr>
              <a:t>Opisati osnovne podatke o ljudima (ime, prezime, </a:t>
            </a:r>
            <a:r>
              <a:rPr lang="en-US" sz="2400">
                <a:latin typeface="Calisto MT" charset="0"/>
              </a:rPr>
              <a:t>email adresa, homepage...)</a:t>
            </a:r>
          </a:p>
          <a:p>
            <a:pPr lvl="1"/>
            <a:r>
              <a:rPr lang="hr-HR" sz="2400">
                <a:latin typeface="Calisto MT" charset="0"/>
              </a:rPr>
              <a:t>Povezati ljude koji se poznaju (knows)</a:t>
            </a:r>
          </a:p>
          <a:p>
            <a:pPr lvl="1"/>
            <a:r>
              <a:rPr lang="hr-HR" sz="2400">
                <a:latin typeface="Calisto MT" charset="0"/>
              </a:rPr>
              <a:t>Nema granice kao socijalne mreže</a:t>
            </a:r>
            <a:endParaRPr lang="en-US" sz="240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>
                <a:latin typeface="Calisto MT" charset="0"/>
              </a:rPr>
              <a:t>FOAF rečnik</a:t>
            </a:r>
            <a:endParaRPr lang="en-US">
              <a:latin typeface="Calisto MT" charset="0"/>
            </a:endParaRPr>
          </a:p>
        </p:txBody>
      </p:sp>
      <p:sp>
        <p:nvSpPr>
          <p:cNvPr id="45058" name="Content Placeholder 3"/>
          <p:cNvSpPr>
            <a:spLocks noGrp="1"/>
          </p:cNvSpPr>
          <p:nvPr>
            <p:ph sz="half" idx="1"/>
          </p:nvPr>
        </p:nvSpPr>
        <p:spPr>
          <a:xfrm>
            <a:off x="900113" y="2147888"/>
            <a:ext cx="3565525" cy="392747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o-RO" sz="2200" dirty="0">
                <a:latin typeface="Calisto MT" charset="0"/>
              </a:rPr>
              <a:t>Prefiks: </a:t>
            </a:r>
            <a:r>
              <a:rPr lang="ro-RO" sz="2200" b="1" dirty="0">
                <a:latin typeface="Calisto MT" charset="0"/>
              </a:rPr>
              <a:t>foaf</a:t>
            </a:r>
          </a:p>
          <a:p>
            <a:pPr>
              <a:defRPr/>
            </a:pPr>
            <a:r>
              <a:rPr lang="hr-HR" sz="2200" dirty="0">
                <a:latin typeface="Calisto MT" charset="0"/>
              </a:rPr>
              <a:t>Klase (neke)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foaf:Person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foaf:OnlineAccount</a:t>
            </a:r>
          </a:p>
          <a:p>
            <a:pPr>
              <a:defRPr/>
            </a:pPr>
            <a:r>
              <a:rPr lang="hu-HU" sz="2200" dirty="0">
                <a:latin typeface="Calisto MT" charset="0"/>
              </a:rPr>
              <a:t>Property (neki)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foaf:firstName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foaf:lastName</a:t>
            </a:r>
          </a:p>
          <a:p>
            <a:pPr lvl="1">
              <a:defRPr/>
            </a:pPr>
            <a:r>
              <a:rPr lang="ro-RO" sz="2200" dirty="0">
                <a:latin typeface="Calisto MT" charset="0"/>
              </a:rPr>
              <a:t>foaf:nick (nadimak)</a:t>
            </a:r>
            <a:endParaRPr lang="en-US" sz="2200" dirty="0">
              <a:latin typeface="Calisto MT" charset="0"/>
            </a:endParaRPr>
          </a:p>
        </p:txBody>
      </p:sp>
      <p:sp>
        <p:nvSpPr>
          <p:cNvPr id="45059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00475" cy="3927475"/>
          </a:xfrm>
        </p:spPr>
        <p:txBody>
          <a:bodyPr>
            <a:normAutofit lnSpcReduction="10000"/>
          </a:bodyPr>
          <a:lstStyle/>
          <a:p>
            <a:pPr lvl="1">
              <a:defRPr/>
            </a:pPr>
            <a:r>
              <a:rPr lang="ro-RO" sz="2200">
                <a:latin typeface="Calisto MT" charset="0"/>
              </a:rPr>
              <a:t>foaf:mbox (mailbox)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foaf:knows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foaf:homepage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foaf:workplaceHomepage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foaf:account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foaf:accountName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foaf:accountServiceHomepage</a:t>
            </a:r>
          </a:p>
          <a:p>
            <a:pPr lvl="1">
              <a:defRPr/>
            </a:pPr>
            <a:r>
              <a:rPr lang="ro-RO" sz="2200">
                <a:latin typeface="Calisto MT" charset="0"/>
              </a:rPr>
              <a:t>foaf:depiction (slika ali te </a:t>
            </a:r>
            <a:r>
              <a:rPr lang="hr-HR" sz="2200">
                <a:latin typeface="Calisto MT" charset="0"/>
              </a:rPr>
              <a:t>konkretne instance)</a:t>
            </a:r>
            <a:endParaRPr lang="en-US" sz="2200">
              <a:latin typeface="Calisto M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idx="1"/>
          </p:nvPr>
        </p:nvSpPr>
        <p:spPr>
          <a:xfrm>
            <a:off x="557585" y="1668900"/>
            <a:ext cx="7687890" cy="345814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Calisto MT" charset="0"/>
              </a:rPr>
              <a:t>Primer </a:t>
            </a:r>
            <a:r>
              <a:rPr lang="en-US" sz="2400" dirty="0" err="1" smtClean="0">
                <a:latin typeface="Calisto MT" charset="0"/>
              </a:rPr>
              <a:t>definisanja</a:t>
            </a:r>
            <a:r>
              <a:rPr lang="en-US" sz="2400" dirty="0" smtClean="0">
                <a:latin typeface="Calisto MT" charset="0"/>
              </a:rPr>
              <a:t> </a:t>
            </a:r>
            <a:r>
              <a:rPr lang="en-US" sz="2400" dirty="0" err="1" smtClean="0">
                <a:latin typeface="Calisto MT" charset="0"/>
              </a:rPr>
              <a:t>šeme</a:t>
            </a:r>
            <a:r>
              <a:rPr lang="en-US" sz="2400" dirty="0" smtClean="0">
                <a:latin typeface="Calisto MT" charset="0"/>
              </a:rPr>
              <a:t> (</a:t>
            </a:r>
            <a:r>
              <a:rPr lang="en-US" sz="2400" dirty="0" err="1" smtClean="0">
                <a:latin typeface="Calisto MT" charset="0"/>
              </a:rPr>
              <a:t>vokabulara</a:t>
            </a:r>
            <a:r>
              <a:rPr lang="en-US" sz="2400" dirty="0" smtClean="0">
                <a:latin typeface="Calisto MT" charset="0"/>
              </a:rPr>
              <a:t>) </a:t>
            </a:r>
            <a:r>
              <a:rPr lang="en-US" sz="2400" dirty="0" err="1" smtClean="0">
                <a:latin typeface="Calisto MT" charset="0"/>
              </a:rPr>
              <a:t>podatak</a:t>
            </a:r>
            <a:r>
              <a:rPr lang="en-US" dirty="0" err="1" smtClean="0">
                <a:latin typeface="Calisto MT" charset="0"/>
              </a:rPr>
              <a:t>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</a:t>
            </a:r>
            <a:r>
              <a:rPr lang="en-US" dirty="0" smtClean="0">
                <a:latin typeface="Calisto MT" charset="0"/>
              </a:rPr>
              <a:t> instance </a:t>
            </a:r>
            <a:r>
              <a:rPr lang="en-US" dirty="0" err="1" smtClean="0">
                <a:latin typeface="Calisto MT" charset="0"/>
              </a:rPr>
              <a:t>podataka</a:t>
            </a:r>
            <a:r>
              <a:rPr lang="en-US" dirty="0" smtClean="0">
                <a:latin typeface="Calisto MT" charset="0"/>
              </a:rPr>
              <a:t>:</a:t>
            </a:r>
          </a:p>
          <a:p>
            <a:r>
              <a:rPr lang="en-US" dirty="0" err="1">
                <a:latin typeface="Calisto MT" charset="0"/>
              </a:rPr>
              <a:t>Postoji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klasa</a:t>
            </a:r>
            <a:r>
              <a:rPr lang="en-US" dirty="0">
                <a:latin typeface="Calisto MT" charset="0"/>
              </a:rPr>
              <a:t> </a:t>
            </a:r>
            <a:r>
              <a:rPr lang="en-US" i="1" dirty="0" smtClean="0">
                <a:latin typeface="Calisto MT" charset="0"/>
              </a:rPr>
              <a:t>Movie</a:t>
            </a:r>
          </a:p>
          <a:p>
            <a:r>
              <a:rPr lang="en-US" dirty="0" err="1">
                <a:latin typeface="Calisto MT" charset="0"/>
              </a:rPr>
              <a:t>Klasa</a:t>
            </a:r>
            <a:r>
              <a:rPr lang="en-US" dirty="0">
                <a:latin typeface="Calisto MT" charset="0"/>
              </a:rPr>
              <a:t> Movie </a:t>
            </a:r>
            <a:r>
              <a:rPr lang="en-US" dirty="0" err="1">
                <a:latin typeface="Calisto MT" charset="0"/>
              </a:rPr>
              <a:t>ima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atribut</a:t>
            </a:r>
            <a:r>
              <a:rPr lang="en-US" dirty="0">
                <a:latin typeface="Calisto MT" charset="0"/>
              </a:rPr>
              <a:t> </a:t>
            </a:r>
            <a:r>
              <a:rPr lang="en-US" i="1" dirty="0">
                <a:latin typeface="Calisto MT" charset="0"/>
              </a:rPr>
              <a:t>title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koji</a:t>
            </a:r>
            <a:r>
              <a:rPr lang="en-US" dirty="0">
                <a:latin typeface="Calisto MT" charset="0"/>
              </a:rPr>
              <a:t> je </a:t>
            </a:r>
            <a:r>
              <a:rPr lang="en-US" dirty="0" smtClean="0">
                <a:latin typeface="Calisto MT" charset="0"/>
              </a:rPr>
              <a:t>string</a:t>
            </a:r>
            <a:endParaRPr lang="en-US" i="1" dirty="0">
              <a:latin typeface="Calisto MT" charset="0"/>
            </a:endParaRPr>
          </a:p>
          <a:p>
            <a:r>
              <a:rPr lang="en-US" dirty="0" err="1">
                <a:latin typeface="Calisto MT" charset="0"/>
              </a:rPr>
              <a:t>Postoji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klasa</a:t>
            </a:r>
            <a:r>
              <a:rPr lang="en-US" dirty="0">
                <a:latin typeface="Calisto MT" charset="0"/>
              </a:rPr>
              <a:t> </a:t>
            </a:r>
            <a:r>
              <a:rPr lang="en-US" i="1" dirty="0" err="1">
                <a:latin typeface="Calisto MT" charset="0"/>
              </a:rPr>
              <a:t>SciFiMovie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koja</a:t>
            </a:r>
            <a:r>
              <a:rPr lang="en-US" dirty="0">
                <a:latin typeface="Calisto MT" charset="0"/>
              </a:rPr>
              <a:t> je </a:t>
            </a:r>
            <a:r>
              <a:rPr lang="en-US" dirty="0" err="1">
                <a:latin typeface="Calisto MT" charset="0"/>
              </a:rPr>
              <a:t>vrsta</a:t>
            </a:r>
            <a:r>
              <a:rPr lang="en-US" dirty="0">
                <a:latin typeface="Calisto MT" charset="0"/>
              </a:rPr>
              <a:t> </a:t>
            </a:r>
            <a:r>
              <a:rPr lang="en-US" dirty="0" err="1">
                <a:latin typeface="Calisto MT" charset="0"/>
              </a:rPr>
              <a:t>filma</a:t>
            </a:r>
            <a:r>
              <a:rPr lang="en-US" dirty="0">
                <a:latin typeface="Calisto MT" charset="0"/>
              </a:rPr>
              <a:t> (Movie</a:t>
            </a:r>
            <a:r>
              <a:rPr lang="en-US" dirty="0" smtClean="0">
                <a:latin typeface="Calisto MT" charset="0"/>
              </a:rPr>
              <a:t>)</a:t>
            </a:r>
          </a:p>
          <a:p>
            <a:r>
              <a:rPr lang="en-US" dirty="0" err="1">
                <a:latin typeface="Calisto MT" charset="0"/>
              </a:rPr>
              <a:t>Postoji</a:t>
            </a:r>
            <a:r>
              <a:rPr lang="en-US" dirty="0">
                <a:latin typeface="Calisto MT" charset="0"/>
              </a:rPr>
              <a:t> sci-fi film </a:t>
            </a:r>
            <a:r>
              <a:rPr lang="en-US" dirty="0" err="1">
                <a:latin typeface="Calisto MT" charset="0"/>
              </a:rPr>
              <a:t>koji</a:t>
            </a:r>
            <a:r>
              <a:rPr lang="en-US" dirty="0">
                <a:latin typeface="Calisto MT" charset="0"/>
              </a:rPr>
              <a:t> se </a:t>
            </a:r>
            <a:r>
              <a:rPr lang="en-US" dirty="0" err="1">
                <a:latin typeface="Calisto MT" charset="0"/>
              </a:rPr>
              <a:t>zove</a:t>
            </a:r>
            <a:r>
              <a:rPr lang="en-US" dirty="0">
                <a:latin typeface="Calisto MT" charset="0"/>
              </a:rPr>
              <a:t> </a:t>
            </a:r>
            <a:r>
              <a:rPr lang="en-US" i="1" dirty="0">
                <a:latin typeface="Calisto MT" charset="0"/>
              </a:rPr>
              <a:t>“Interstellar”</a:t>
            </a:r>
            <a:endParaRPr lang="en-US" sz="2000" i="1" dirty="0">
              <a:latin typeface="Calisto MT" charset="0"/>
            </a:endParaRPr>
          </a:p>
          <a:p>
            <a:endParaRPr lang="en-US" dirty="0">
              <a:latin typeface="Calisto MT" charset="0"/>
            </a:endParaRPr>
          </a:p>
          <a:p>
            <a:endParaRPr lang="en-US" sz="2400" dirty="0">
              <a:latin typeface="Calisto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31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86686" y="2843612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0088" y="4793995"/>
            <a:ext cx="74707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/>
              <a:t>ex:Movie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 smtClean="0"/>
              <a:t>rdfs:Class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557585" y="1668900"/>
            <a:ext cx="7687890" cy="670023"/>
          </a:xfrm>
        </p:spPr>
        <p:txBody>
          <a:bodyPr/>
          <a:lstStyle/>
          <a:p>
            <a:r>
              <a:rPr lang="en-US" sz="2800" dirty="0" err="1" smtClean="0">
                <a:latin typeface="Calisto MT" charset="0"/>
              </a:rPr>
              <a:t>Postoji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dirty="0" err="1" smtClean="0">
                <a:latin typeface="Calisto MT" charset="0"/>
              </a:rPr>
              <a:t>klasa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i="1" dirty="0" smtClean="0">
                <a:latin typeface="Calisto MT" charset="0"/>
              </a:rPr>
              <a:t>Movie</a:t>
            </a:r>
            <a:endParaRPr lang="en-US" sz="2400" i="1" dirty="0">
              <a:latin typeface="Calisto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495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900113" y="244475"/>
            <a:ext cx="7345362" cy="1339850"/>
          </a:xfrm>
        </p:spPr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00088" y="4979875"/>
            <a:ext cx="74707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ex:title</a:t>
            </a:r>
            <a:r>
              <a:rPr lang="en-US" sz="2000" dirty="0" smtClean="0"/>
              <a:t> </a:t>
            </a:r>
            <a:r>
              <a:rPr lang="en-US" sz="2000" dirty="0" err="1" smtClean="0"/>
              <a:t>rdf:type</a:t>
            </a:r>
            <a:r>
              <a:rPr lang="en-US" sz="2000" dirty="0" smtClean="0"/>
              <a:t> </a:t>
            </a:r>
            <a:r>
              <a:rPr lang="en-US" sz="2000" dirty="0" err="1" smtClean="0"/>
              <a:t>rdf:type</a:t>
            </a:r>
            <a:r>
              <a:rPr lang="en-US" sz="2000" dirty="0" smtClean="0"/>
              <a:t> </a:t>
            </a:r>
            <a:r>
              <a:rPr lang="en-US" sz="2000" dirty="0" err="1"/>
              <a:t>rdf:Property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rdfs:domain</a:t>
            </a:r>
            <a:r>
              <a:rPr lang="en-US" sz="2000" dirty="0"/>
              <a:t> </a:t>
            </a:r>
            <a:r>
              <a:rPr lang="en-US" sz="2000" dirty="0" err="1" smtClean="0"/>
              <a:t>ex:Movie</a:t>
            </a:r>
            <a:r>
              <a:rPr lang="en-US" sz="2000" dirty="0" smtClean="0"/>
              <a:t> </a:t>
            </a:r>
            <a:r>
              <a:rPr lang="en-US" sz="2000" dirty="0"/>
              <a:t>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rdfs:range</a:t>
            </a:r>
            <a:r>
              <a:rPr lang="en-US" sz="2000" dirty="0"/>
              <a:t> </a:t>
            </a:r>
            <a:r>
              <a:rPr lang="en-US" sz="2000" dirty="0" err="1" smtClean="0"/>
              <a:t>xsd:string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>
          <a:xfrm>
            <a:off x="7124692" y="2961608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xsd:string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7" idx="6"/>
            <a:endCxn id="23" idx="1"/>
          </p:cNvCxnSpPr>
          <p:nvPr/>
        </p:nvCxnSpPr>
        <p:spPr>
          <a:xfrm flipV="1">
            <a:off x="5637800" y="3186207"/>
            <a:ext cx="1486892" cy="4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916591" y="2822198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26" name="Content Placeholder 5"/>
          <p:cNvSpPr>
            <a:spLocks noGrp="1"/>
          </p:cNvSpPr>
          <p:nvPr>
            <p:ph idx="1"/>
          </p:nvPr>
        </p:nvSpPr>
        <p:spPr>
          <a:xfrm>
            <a:off x="588562" y="1668900"/>
            <a:ext cx="8301813" cy="670023"/>
          </a:xfrm>
        </p:spPr>
        <p:txBody>
          <a:bodyPr/>
          <a:lstStyle/>
          <a:p>
            <a:r>
              <a:rPr lang="en-US" sz="2800" dirty="0" err="1" smtClean="0">
                <a:latin typeface="Calisto MT" charset="0"/>
              </a:rPr>
              <a:t>Klasa</a:t>
            </a:r>
            <a:r>
              <a:rPr lang="en-US" sz="2800" dirty="0" smtClean="0">
                <a:latin typeface="Calisto MT" charset="0"/>
              </a:rPr>
              <a:t> Movie </a:t>
            </a:r>
            <a:r>
              <a:rPr lang="en-US" sz="2800" dirty="0" err="1" smtClean="0">
                <a:latin typeface="Calisto MT" charset="0"/>
              </a:rPr>
              <a:t>ima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dirty="0" err="1" smtClean="0">
                <a:latin typeface="Calisto MT" charset="0"/>
              </a:rPr>
              <a:t>atribut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i="1" dirty="0" smtClean="0">
                <a:latin typeface="Calisto MT" charset="0"/>
              </a:rPr>
              <a:t>title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dirty="0" err="1" smtClean="0">
                <a:latin typeface="Calisto MT" charset="0"/>
              </a:rPr>
              <a:t>koji</a:t>
            </a:r>
            <a:r>
              <a:rPr lang="en-US" sz="2800" dirty="0" smtClean="0">
                <a:latin typeface="Calisto MT" charset="0"/>
              </a:rPr>
              <a:t> je string</a:t>
            </a:r>
            <a:endParaRPr lang="en-US" sz="2400" dirty="0">
              <a:latin typeface="Calisto MT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486686" y="2846692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045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86686" y="2409892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0088" y="5333818"/>
            <a:ext cx="7470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ex:SciFiMovie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rdfs:Class</a:t>
            </a:r>
            <a:r>
              <a:rPr lang="en-US" sz="2000" dirty="0"/>
              <a:t> </a:t>
            </a:r>
            <a:r>
              <a:rPr lang="en-US" sz="2000" dirty="0" smtClean="0"/>
              <a:t>;</a:t>
            </a:r>
          </a:p>
          <a:p>
            <a:pPr eaLnBrk="1" hangingPunct="1"/>
            <a:r>
              <a:rPr lang="en-US" sz="2000" dirty="0"/>
              <a:t>	</a:t>
            </a:r>
            <a:r>
              <a:rPr lang="en-US" sz="2000" dirty="0" err="1" smtClean="0"/>
              <a:t>rdfs:subClassOf</a:t>
            </a:r>
            <a:r>
              <a:rPr lang="en-US" sz="2000" dirty="0" smtClean="0"/>
              <a:t> </a:t>
            </a:r>
            <a:r>
              <a:rPr lang="en-US" sz="2000" dirty="0" err="1" smtClean="0"/>
              <a:t>ex:Movie</a:t>
            </a:r>
            <a:r>
              <a:rPr lang="en-US" sz="2000" dirty="0" smtClean="0"/>
              <a:t> .</a:t>
            </a:r>
            <a:endParaRPr lang="en-US" sz="2000" dirty="0"/>
          </a:p>
        </p:txBody>
      </p:sp>
      <p:sp>
        <p:nvSpPr>
          <p:cNvPr id="6" name="Oval 5"/>
          <p:cNvSpPr/>
          <p:nvPr/>
        </p:nvSpPr>
        <p:spPr>
          <a:xfrm>
            <a:off x="3223381" y="4049286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ex:SciFiMovie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>
            <a:stCxn id="6" idx="0"/>
            <a:endCxn id="5" idx="4"/>
          </p:cNvCxnSpPr>
          <p:nvPr/>
        </p:nvCxnSpPr>
        <p:spPr>
          <a:xfrm flipV="1">
            <a:off x="4562242" y="3097924"/>
            <a:ext cx="1" cy="95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12184" y="3362555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r</a:t>
            </a:r>
            <a:r>
              <a:rPr lang="en-US" sz="2000" dirty="0" err="1" smtClean="0"/>
              <a:t>dfs:subClassOf</a:t>
            </a:r>
            <a:endParaRPr lang="en-US" sz="2000" dirty="0"/>
          </a:p>
        </p:txBody>
      </p:sp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588562" y="1668900"/>
            <a:ext cx="8301813" cy="670023"/>
          </a:xfrm>
        </p:spPr>
        <p:txBody>
          <a:bodyPr/>
          <a:lstStyle/>
          <a:p>
            <a:r>
              <a:rPr lang="en-US" sz="2800" dirty="0" err="1" smtClean="0">
                <a:latin typeface="Calisto MT" charset="0"/>
              </a:rPr>
              <a:t>Postoji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dirty="0" err="1" smtClean="0">
                <a:latin typeface="Calisto MT" charset="0"/>
              </a:rPr>
              <a:t>klasa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i="1" dirty="0" err="1" smtClean="0">
                <a:latin typeface="Calisto MT" charset="0"/>
              </a:rPr>
              <a:t>SciFiMovie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dirty="0" err="1" smtClean="0">
                <a:latin typeface="Calisto MT" charset="0"/>
              </a:rPr>
              <a:t>koja</a:t>
            </a:r>
            <a:r>
              <a:rPr lang="en-US" sz="2800" dirty="0" smtClean="0">
                <a:latin typeface="Calisto MT" charset="0"/>
              </a:rPr>
              <a:t> je </a:t>
            </a:r>
            <a:r>
              <a:rPr lang="en-US" sz="2800" dirty="0" err="1" smtClean="0">
                <a:latin typeface="Calisto MT" charset="0"/>
              </a:rPr>
              <a:t>vrsta</a:t>
            </a:r>
            <a:r>
              <a:rPr lang="en-US" sz="2800" dirty="0" smtClean="0">
                <a:latin typeface="Calisto MT" charset="0"/>
              </a:rPr>
              <a:t> </a:t>
            </a:r>
            <a:r>
              <a:rPr lang="en-US" sz="2800" dirty="0" err="1" smtClean="0">
                <a:latin typeface="Calisto MT" charset="0"/>
              </a:rPr>
              <a:t>filma</a:t>
            </a:r>
            <a:r>
              <a:rPr lang="en-US" sz="2800" dirty="0" smtClean="0">
                <a:latin typeface="Calisto MT" charset="0"/>
              </a:rPr>
              <a:t> (Movie)</a:t>
            </a:r>
            <a:endParaRPr lang="en-US" sz="2400" dirty="0">
              <a:latin typeface="Calisto MT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24692" y="2527901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xsd:string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6"/>
            <a:endCxn id="11" idx="1"/>
          </p:cNvCxnSpPr>
          <p:nvPr/>
        </p:nvCxnSpPr>
        <p:spPr>
          <a:xfrm flipV="1">
            <a:off x="5637800" y="2752500"/>
            <a:ext cx="1486892" cy="1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16591" y="2373001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89992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0088" y="5382604"/>
            <a:ext cx="7470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/>
              <a:t>ex:Interstellar</a:t>
            </a:r>
            <a:r>
              <a:rPr lang="en-US" sz="2000" b="1" dirty="0" smtClean="0"/>
              <a:t> </a:t>
            </a:r>
            <a:r>
              <a:rPr lang="en-US" sz="2000" dirty="0" err="1" smtClean="0"/>
              <a:t>rdf:type</a:t>
            </a:r>
            <a:r>
              <a:rPr lang="en-US" sz="2000" dirty="0" smtClean="0"/>
              <a:t> </a:t>
            </a:r>
            <a:r>
              <a:rPr lang="en-US" sz="2000" dirty="0" err="1" smtClean="0"/>
              <a:t>ex:SciFiMovie</a:t>
            </a:r>
            <a:r>
              <a:rPr lang="en-US" sz="2000" dirty="0" smtClean="0"/>
              <a:t> </a:t>
            </a:r>
            <a:r>
              <a:rPr lang="en-US" sz="2000" dirty="0"/>
              <a:t>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 smtClean="0"/>
              <a:t>ex:title</a:t>
            </a:r>
            <a:r>
              <a:rPr lang="en-US" sz="2000" dirty="0" smtClean="0"/>
              <a:t> “Interstellar” .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7124692" y="4168703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sto MT" charset="0"/>
              </a:rPr>
              <a:t>“Interstellar”</a:t>
            </a:r>
            <a:endParaRPr lang="en-US" dirty="0"/>
          </a:p>
        </p:txBody>
      </p:sp>
      <p:cxnSp>
        <p:nvCxnSpPr>
          <p:cNvPr id="10" name="Straight Arrow Connector 9"/>
          <p:cNvCxnSpPr>
            <a:stCxn id="16" idx="6"/>
            <a:endCxn id="3" idx="1"/>
          </p:cNvCxnSpPr>
          <p:nvPr/>
        </p:nvCxnSpPr>
        <p:spPr>
          <a:xfrm>
            <a:off x="5901103" y="4393302"/>
            <a:ext cx="122358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8622" y="3984037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588562" y="1668900"/>
            <a:ext cx="8301813" cy="670023"/>
          </a:xfrm>
        </p:spPr>
        <p:txBody>
          <a:bodyPr/>
          <a:lstStyle/>
          <a:p>
            <a:r>
              <a:rPr lang="en-US" sz="2800" dirty="0" err="1" smtClean="0">
                <a:latin typeface="Calisto MT" charset="0"/>
              </a:rPr>
              <a:t>Postoji</a:t>
            </a:r>
            <a:r>
              <a:rPr lang="en-US" sz="2800" dirty="0" smtClean="0">
                <a:latin typeface="Calisto MT" charset="0"/>
              </a:rPr>
              <a:t> sci</a:t>
            </a:r>
            <a:r>
              <a:rPr lang="en-US" sz="2800" dirty="0">
                <a:latin typeface="Calisto MT" charset="0"/>
              </a:rPr>
              <a:t>-</a:t>
            </a:r>
            <a:r>
              <a:rPr lang="en-US" sz="2800" dirty="0" smtClean="0">
                <a:latin typeface="Calisto MT" charset="0"/>
              </a:rPr>
              <a:t>fi film </a:t>
            </a:r>
            <a:r>
              <a:rPr lang="en-US" sz="2800" dirty="0" err="1" smtClean="0">
                <a:latin typeface="Calisto MT" charset="0"/>
              </a:rPr>
              <a:t>koji</a:t>
            </a:r>
            <a:r>
              <a:rPr lang="en-US" sz="2800" dirty="0" smtClean="0">
                <a:latin typeface="Calisto MT" charset="0"/>
              </a:rPr>
              <a:t> se </a:t>
            </a:r>
            <a:r>
              <a:rPr lang="en-US" sz="2800" dirty="0" err="1" smtClean="0">
                <a:latin typeface="Calisto MT" charset="0"/>
              </a:rPr>
              <a:t>zove</a:t>
            </a:r>
            <a:r>
              <a:rPr lang="en-US" sz="2800" dirty="0">
                <a:latin typeface="Calisto MT" charset="0"/>
              </a:rPr>
              <a:t> </a:t>
            </a:r>
            <a:r>
              <a:rPr lang="en-US" sz="2800" i="1" dirty="0">
                <a:latin typeface="Calisto MT" charset="0"/>
              </a:rPr>
              <a:t>“Interstellar”</a:t>
            </a:r>
            <a:endParaRPr lang="en-US" sz="2400" i="1" dirty="0">
              <a:latin typeface="Calisto MT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223381" y="4049286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ex:Interstellar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V="1">
            <a:off x="4562242" y="3097924"/>
            <a:ext cx="1" cy="951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12184" y="3362555"/>
            <a:ext cx="102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rdf:type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>
          <a:xfrm>
            <a:off x="3223381" y="2405391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ex:SciFiMovie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6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Calisto MT" charset="0"/>
              </a:rPr>
              <a:t>Šta je </a:t>
            </a:r>
            <a:r>
              <a:rPr lang="en-US" dirty="0" smtClean="0">
                <a:latin typeface="Calisto MT" charset="0"/>
              </a:rPr>
              <a:t>RDF?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sto MT" charset="0"/>
              </a:rPr>
              <a:t>Služi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kao</a:t>
            </a:r>
            <a:r>
              <a:rPr lang="en-US" dirty="0" smtClean="0">
                <a:latin typeface="Calisto MT" charset="0"/>
              </a:rPr>
              <a:t> model </a:t>
            </a:r>
            <a:r>
              <a:rPr lang="en-US" dirty="0" err="1" smtClean="0">
                <a:latin typeface="Calisto MT" charset="0"/>
              </a:rPr>
              <a:t>podataka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Semantičkog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Veba</a:t>
            </a:r>
            <a:endParaRPr lang="en-US" dirty="0" smtClean="0">
              <a:latin typeface="Calisto MT" charset="0"/>
            </a:endParaRPr>
          </a:p>
          <a:p>
            <a:r>
              <a:rPr lang="en-US" dirty="0" err="1" smtClean="0">
                <a:latin typeface="Calisto MT" charset="0"/>
              </a:rPr>
              <a:t>Jednostavan</a:t>
            </a:r>
            <a:r>
              <a:rPr lang="en-US" dirty="0" smtClean="0">
                <a:latin typeface="Calisto MT" charset="0"/>
              </a:rPr>
              <a:t> model, </a:t>
            </a:r>
            <a:r>
              <a:rPr lang="en-US" dirty="0" err="1" smtClean="0">
                <a:latin typeface="Calisto MT" charset="0"/>
              </a:rPr>
              <a:t>zasnovan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na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grafu</a:t>
            </a:r>
            <a:endParaRPr lang="en-US" dirty="0" smtClean="0">
              <a:latin typeface="Calisto MT" charset="0"/>
            </a:endParaRPr>
          </a:p>
          <a:p>
            <a:r>
              <a:rPr lang="en-US" dirty="0" err="1" smtClean="0">
                <a:latin typeface="Calisto MT" charset="0"/>
              </a:rPr>
              <a:t>Opisuje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relacije</a:t>
            </a:r>
            <a:r>
              <a:rPr lang="en-US" dirty="0" smtClean="0">
                <a:latin typeface="Calisto MT" charset="0"/>
              </a:rPr>
              <a:t> </a:t>
            </a:r>
            <a:r>
              <a:rPr lang="en-US" dirty="0" err="1" smtClean="0">
                <a:latin typeface="Calisto MT" charset="0"/>
              </a:rPr>
              <a:t>između</a:t>
            </a:r>
            <a:r>
              <a:rPr lang="en-US" dirty="0" smtClean="0">
                <a:latin typeface="Calisto MT" charset="0"/>
              </a:rPr>
              <a:t> “</a:t>
            </a:r>
            <a:r>
              <a:rPr lang="en-US" altLang="ja-JP" dirty="0" err="1" smtClean="0">
                <a:latin typeface="Calisto MT" charset="0"/>
              </a:rPr>
              <a:t>stvari</a:t>
            </a:r>
            <a:r>
              <a:rPr lang="en-US" dirty="0" smtClean="0">
                <a:latin typeface="Calisto MT" charset="0"/>
              </a:rPr>
              <a:t>”</a:t>
            </a:r>
            <a:r>
              <a:rPr lang="en-US" altLang="ja-JP" dirty="0" smtClean="0">
                <a:latin typeface="Calisto MT" charset="0"/>
              </a:rPr>
              <a:t> (things)</a:t>
            </a:r>
            <a:endParaRPr lang="en-US" dirty="0" smtClean="0">
              <a:latin typeface="Calisto MT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02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124692" y="5578259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latin typeface="Calisto MT" charset="0"/>
              </a:rPr>
              <a:t>“Interstellar”</a:t>
            </a:r>
            <a:endParaRPr lang="en-US" dirty="0"/>
          </a:p>
        </p:txBody>
      </p:sp>
      <p:cxnSp>
        <p:nvCxnSpPr>
          <p:cNvPr id="10" name="Straight Arrow Connector 9"/>
          <p:cNvCxnSpPr>
            <a:stCxn id="16" idx="6"/>
            <a:endCxn id="3" idx="1"/>
          </p:cNvCxnSpPr>
          <p:nvPr/>
        </p:nvCxnSpPr>
        <p:spPr>
          <a:xfrm>
            <a:off x="5901103" y="5802858"/>
            <a:ext cx="122358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8622" y="5393593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16" name="Oval 15"/>
          <p:cNvSpPr/>
          <p:nvPr/>
        </p:nvSpPr>
        <p:spPr>
          <a:xfrm>
            <a:off x="3223381" y="5458842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ex:Interstellar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6" idx="0"/>
            <a:endCxn id="12" idx="4"/>
          </p:cNvCxnSpPr>
          <p:nvPr/>
        </p:nvCxnSpPr>
        <p:spPr>
          <a:xfrm flipV="1">
            <a:off x="4562242" y="4348079"/>
            <a:ext cx="0" cy="1110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12184" y="4772111"/>
            <a:ext cx="102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rdf:type</a:t>
            </a:r>
            <a:endParaRPr lang="en-US" sz="2000" dirty="0"/>
          </a:p>
        </p:txBody>
      </p:sp>
      <p:sp>
        <p:nvSpPr>
          <p:cNvPr id="12" name="Oval 11"/>
          <p:cNvSpPr/>
          <p:nvPr/>
        </p:nvSpPr>
        <p:spPr>
          <a:xfrm>
            <a:off x="3223381" y="3660047"/>
            <a:ext cx="2677722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ex:SciFiMovie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124692" y="2136307"/>
            <a:ext cx="1595311" cy="449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xsd:string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1" idx="6"/>
            <a:endCxn id="15" idx="1"/>
          </p:cNvCxnSpPr>
          <p:nvPr/>
        </p:nvCxnSpPr>
        <p:spPr>
          <a:xfrm flipV="1">
            <a:off x="5637800" y="2360906"/>
            <a:ext cx="1486892" cy="45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16591" y="1996897"/>
            <a:ext cx="84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ex:title</a:t>
            </a:r>
            <a:endParaRPr lang="en-US" sz="1800" dirty="0"/>
          </a:p>
        </p:txBody>
      </p:sp>
      <p:sp>
        <p:nvSpPr>
          <p:cNvPr id="21" name="Oval 20"/>
          <p:cNvSpPr/>
          <p:nvPr/>
        </p:nvSpPr>
        <p:spPr>
          <a:xfrm>
            <a:off x="3486686" y="2021391"/>
            <a:ext cx="2151114" cy="6880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 smtClean="0">
                <a:solidFill>
                  <a:schemeClr val="tx1"/>
                </a:solidFill>
              </a:rPr>
              <a:t>ex:Movie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12" idx="0"/>
            <a:endCxn id="21" idx="4"/>
          </p:cNvCxnSpPr>
          <p:nvPr/>
        </p:nvCxnSpPr>
        <p:spPr>
          <a:xfrm flipV="1">
            <a:off x="4562242" y="2709423"/>
            <a:ext cx="1" cy="9506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12184" y="2974054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r</a:t>
            </a:r>
            <a:r>
              <a:rPr lang="en-US" sz="2000" dirty="0" err="1" smtClean="0"/>
              <a:t>dfs:subClassOf</a:t>
            </a:r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81492" y="4772111"/>
            <a:ext cx="7868138" cy="0"/>
          </a:xfrm>
          <a:prstGeom prst="line">
            <a:avLst/>
          </a:prstGeom>
          <a:ln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1492" y="4941388"/>
            <a:ext cx="125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instance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1492" y="1936169"/>
            <a:ext cx="190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šema</a:t>
            </a:r>
            <a:r>
              <a:rPr lang="en-US" dirty="0" smtClean="0"/>
              <a:t> </a:t>
            </a:r>
            <a:r>
              <a:rPr lang="en-US" dirty="0" err="1" smtClean="0"/>
              <a:t>modela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106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Primer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81492" y="4772111"/>
            <a:ext cx="7868138" cy="0"/>
          </a:xfrm>
          <a:prstGeom prst="line">
            <a:avLst/>
          </a:prstGeom>
          <a:ln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1492" y="1936169"/>
            <a:ext cx="190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šema</a:t>
            </a:r>
            <a:r>
              <a:rPr lang="en-US" dirty="0" smtClean="0"/>
              <a:t> </a:t>
            </a:r>
            <a:r>
              <a:rPr lang="en-US" dirty="0" err="1" smtClean="0"/>
              <a:t>modela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81492" y="4941388"/>
            <a:ext cx="125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instance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14940" y="1974906"/>
            <a:ext cx="563469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/>
              <a:t>ex:Movie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 smtClean="0"/>
              <a:t>rdfs:Class</a:t>
            </a:r>
            <a:r>
              <a:rPr lang="en-US" sz="2000" dirty="0" smtClean="0"/>
              <a:t> 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 smtClean="0"/>
              <a:t>ex:SciFiMovie</a:t>
            </a:r>
            <a:r>
              <a:rPr lang="en-US" sz="2000" dirty="0" smtClean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rdfs:Class</a:t>
            </a:r>
            <a:r>
              <a:rPr lang="en-US" sz="2000" dirty="0"/>
              <a:t> </a:t>
            </a:r>
            <a:r>
              <a:rPr lang="en-US" sz="2000" dirty="0" smtClean="0"/>
              <a:t>;</a:t>
            </a:r>
          </a:p>
          <a:p>
            <a:pPr eaLnBrk="1" hangingPunct="1"/>
            <a:r>
              <a:rPr lang="en-US" sz="2000" dirty="0"/>
              <a:t>	</a:t>
            </a:r>
            <a:r>
              <a:rPr lang="en-US" sz="2000" dirty="0" err="1" smtClean="0"/>
              <a:t>rdfs:subClassOf</a:t>
            </a:r>
            <a:r>
              <a:rPr lang="en-US" sz="2000" dirty="0" smtClean="0"/>
              <a:t> </a:t>
            </a:r>
            <a:r>
              <a:rPr lang="en-US" sz="2000" dirty="0" err="1" smtClean="0"/>
              <a:t>ex:Movie</a:t>
            </a:r>
            <a:r>
              <a:rPr lang="en-US" sz="2000" dirty="0" smtClean="0"/>
              <a:t> .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 err="1"/>
              <a:t>ex:title</a:t>
            </a:r>
            <a:r>
              <a:rPr lang="en-US" sz="2000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rdf:Property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rdfs:domain</a:t>
            </a:r>
            <a:r>
              <a:rPr lang="en-US" sz="2000" dirty="0"/>
              <a:t> </a:t>
            </a:r>
            <a:r>
              <a:rPr lang="en-US" sz="2000" dirty="0" err="1"/>
              <a:t>ex:Movie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rdfs:range</a:t>
            </a:r>
            <a:r>
              <a:rPr lang="en-US" sz="2000" dirty="0"/>
              <a:t> </a:t>
            </a:r>
            <a:r>
              <a:rPr lang="en-US" sz="2000" dirty="0" err="1"/>
              <a:t>xsd:string</a:t>
            </a:r>
            <a:r>
              <a:rPr lang="en-US" sz="2000" dirty="0"/>
              <a:t> </a:t>
            </a:r>
            <a:r>
              <a:rPr lang="en-US" sz="2000" dirty="0" smtClean="0"/>
              <a:t>.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/>
              <a:t>ex:Interstellar</a:t>
            </a:r>
            <a:r>
              <a:rPr lang="en-US" sz="2000" b="1" dirty="0"/>
              <a:t> </a:t>
            </a:r>
            <a:r>
              <a:rPr lang="en-US" sz="2000" dirty="0" err="1"/>
              <a:t>rdf:type</a:t>
            </a:r>
            <a:r>
              <a:rPr lang="en-US" sz="2000" dirty="0"/>
              <a:t> </a:t>
            </a:r>
            <a:r>
              <a:rPr lang="en-US" sz="2000" dirty="0" err="1"/>
              <a:t>ex:SciFiMovie</a:t>
            </a:r>
            <a:r>
              <a:rPr lang="en-US" sz="2000" dirty="0"/>
              <a:t> ;</a:t>
            </a:r>
          </a:p>
          <a:p>
            <a:pPr eaLnBrk="1" hangingPunct="1"/>
            <a:r>
              <a:rPr lang="en-US" sz="2000" dirty="0"/>
              <a:t>			</a:t>
            </a:r>
            <a:r>
              <a:rPr lang="en-US" sz="2000" dirty="0" err="1"/>
              <a:t>ex:title</a:t>
            </a:r>
            <a:r>
              <a:rPr lang="en-US" sz="2000" dirty="0"/>
              <a:t> “Interstellar” 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19390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Pitanja?</a:t>
            </a:r>
          </a:p>
        </p:txBody>
      </p:sp>
      <p:sp>
        <p:nvSpPr>
          <p:cNvPr id="46082" name="Subtitle 2"/>
          <p:cNvSpPr>
            <a:spLocks noGrp="1"/>
          </p:cNvSpPr>
          <p:nvPr>
            <p:ph type="subTitle" idx="1"/>
          </p:nvPr>
        </p:nvSpPr>
        <p:spPr>
          <a:xfrm>
            <a:off x="914400" y="4011613"/>
            <a:ext cx="7342188" cy="1752600"/>
          </a:xfrm>
        </p:spPr>
        <p:txBody>
          <a:bodyPr/>
          <a:lstStyle/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Nikola Milikić</a:t>
            </a: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Email: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2"/>
              </a:rPr>
              <a:t>nikola.milikic@fon.bg.ac.rs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</a:rPr>
              <a:t>URL: </a:t>
            </a:r>
            <a:r>
              <a:rPr lang="en-US">
                <a:solidFill>
                  <a:srgbClr val="404040"/>
                </a:solidFill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http://nikola.milikic.info</a:t>
            </a: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r"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  <a:p>
            <a:pPr>
              <a:buClr>
                <a:srgbClr val="404040"/>
              </a:buClr>
              <a:buFont typeface="Arial" charset="0"/>
              <a:buNone/>
            </a:pPr>
            <a:endParaRPr lang="en-US">
              <a:solidFill>
                <a:srgbClr val="404040"/>
              </a:solidFill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30885" y="4172763"/>
            <a:ext cx="1671675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book</a:t>
            </a:r>
          </a:p>
        </p:txBody>
      </p:sp>
      <p:sp>
        <p:nvSpPr>
          <p:cNvPr id="5" name="Rectangle 4"/>
          <p:cNvSpPr/>
          <p:nvPr/>
        </p:nvSpPr>
        <p:spPr>
          <a:xfrm>
            <a:off x="5355609" y="4302305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1131272" y="2468202"/>
            <a:ext cx="6942137" cy="881056"/>
            <a:chOff x="855276" y="3579038"/>
            <a:chExt cx="6942768" cy="881141"/>
          </a:xfrm>
        </p:grpSpPr>
        <p:sp>
          <p:nvSpPr>
            <p:cNvPr id="15" name="Oval 14"/>
            <p:cNvSpPr/>
            <p:nvPr/>
          </p:nvSpPr>
          <p:spPr>
            <a:xfrm>
              <a:off x="855276" y="3579038"/>
              <a:ext cx="1668567" cy="88114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</a:rPr>
                <a:t>subject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76822" y="3709223"/>
              <a:ext cx="2721222" cy="6350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object</a:t>
              </a:r>
            </a:p>
          </p:txBody>
        </p:sp>
        <p:cxnSp>
          <p:nvCxnSpPr>
            <p:cNvPr id="17" name="Straight Arrow Connector 6"/>
            <p:cNvCxnSpPr>
              <a:endCxn id="16" idx="1"/>
            </p:cNvCxnSpPr>
            <p:nvPr/>
          </p:nvCxnSpPr>
          <p:spPr>
            <a:xfrm>
              <a:off x="2523890" y="4026740"/>
              <a:ext cx="2552932" cy="12701"/>
            </a:xfrm>
            <a:prstGeom prst="curvedConnector3">
              <a:avLst>
                <a:gd name="adj1" fmla="val 48477"/>
              </a:avLst>
            </a:prstGeom>
            <a:ln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562" name="TextBox 17"/>
            <p:cNvSpPr txBox="1">
              <a:spLocks noChangeArrowheads="1"/>
            </p:cNvSpPr>
            <p:nvPr/>
          </p:nvSpPr>
          <p:spPr bwMode="auto">
            <a:xfrm>
              <a:off x="3094028" y="3612869"/>
              <a:ext cx="1175647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/>
                <a:t>predicate</a:t>
              </a:r>
              <a:endParaRPr lang="en-US" sz="1800" dirty="0"/>
            </a:p>
          </p:txBody>
        </p:sp>
      </p:grpSp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92125" y="244475"/>
            <a:ext cx="8189913" cy="1339850"/>
          </a:xfrm>
        </p:spPr>
        <p:txBody>
          <a:bodyPr/>
          <a:lstStyle/>
          <a:p>
            <a:r>
              <a:rPr lang="en-US" sz="3800" dirty="0" smtClean="0">
                <a:latin typeface="Calisto MT" charset="0"/>
              </a:rPr>
              <a:t>Primer RDF </a:t>
            </a:r>
            <a:r>
              <a:rPr lang="en-US" sz="3800" dirty="0" err="1" smtClean="0">
                <a:latin typeface="Calisto MT" charset="0"/>
              </a:rPr>
              <a:t>grafa</a:t>
            </a:r>
            <a:endParaRPr lang="en-US" sz="3800" dirty="0">
              <a:latin typeface="Calisto MT" charset="0"/>
            </a:endParaRPr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2802909" y="4619805"/>
            <a:ext cx="2552700" cy="12700"/>
          </a:xfrm>
          <a:prstGeom prst="curvedConnector3">
            <a:avLst>
              <a:gd name="adj1" fmla="val 48477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618884" y="4204265"/>
            <a:ext cx="59848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/>
              <a:t>title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RDF je graf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RDF je </a:t>
            </a:r>
            <a:r>
              <a:rPr lang="en-US" dirty="0" err="1" smtClean="0"/>
              <a:t>baziran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tripletima</a:t>
            </a:r>
            <a:endParaRPr lang="en-US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dirty="0" smtClean="0"/>
              <a:t>    (</a:t>
            </a:r>
            <a:r>
              <a:rPr lang="en-US" dirty="0" err="1" smtClean="0"/>
              <a:t>subjekat</a:t>
            </a:r>
            <a:r>
              <a:rPr lang="en-US" dirty="0" smtClean="0"/>
              <a:t>      </a:t>
            </a:r>
            <a:r>
              <a:rPr lang="en-US" dirty="0" err="1" smtClean="0"/>
              <a:t>predikat</a:t>
            </a:r>
            <a:r>
              <a:rPr lang="en-US" dirty="0" smtClean="0"/>
              <a:t>     </a:t>
            </a:r>
            <a:r>
              <a:rPr lang="en-US" dirty="0" err="1" smtClean="0"/>
              <a:t>objekat</a:t>
            </a:r>
            <a:r>
              <a:rPr lang="en-US" dirty="0" smtClean="0"/>
              <a:t>)</a:t>
            </a:r>
          </a:p>
          <a:p>
            <a:pPr>
              <a:defRPr/>
            </a:pPr>
            <a:r>
              <a:rPr lang="it-IT" dirty="0"/>
              <a:t>Elementi </a:t>
            </a:r>
            <a:r>
              <a:rPr lang="it-IT" dirty="0" err="1" smtClean="0"/>
              <a:t>grafa</a:t>
            </a:r>
            <a:endParaRPr lang="it-IT" dirty="0"/>
          </a:p>
          <a:p>
            <a:pPr lvl="1">
              <a:spcBef>
                <a:spcPts val="1800"/>
              </a:spcBef>
              <a:defRPr/>
            </a:pPr>
            <a:r>
              <a:rPr lang="hr-HR" dirty="0" smtClean="0"/>
              <a:t>Čvor </a:t>
            </a:r>
            <a:r>
              <a:rPr lang="hr-HR" dirty="0"/>
              <a:t>(predstavljanje subjekta i objekta</a:t>
            </a:r>
            <a:r>
              <a:rPr lang="hr-HR" dirty="0" smtClean="0"/>
              <a:t>)</a:t>
            </a:r>
          </a:p>
          <a:p>
            <a:pPr lvl="2">
              <a:defRPr/>
            </a:pPr>
            <a:r>
              <a:rPr lang="hr-HR" dirty="0"/>
              <a:t>Resursi (predstavljaju se elipsom)</a:t>
            </a:r>
          </a:p>
          <a:p>
            <a:pPr lvl="2">
              <a:defRPr/>
            </a:pPr>
            <a:r>
              <a:rPr lang="hr-HR" dirty="0"/>
              <a:t>Literali (predstavljaju se pravougaonikom</a:t>
            </a:r>
            <a:r>
              <a:rPr lang="hr-HR" dirty="0" smtClean="0"/>
              <a:t>)</a:t>
            </a:r>
            <a:endParaRPr lang="hr-HR" dirty="0" smtClean="0"/>
          </a:p>
          <a:p>
            <a:pPr lvl="1">
              <a:spcBef>
                <a:spcPts val="1800"/>
              </a:spcBef>
              <a:defRPr/>
            </a:pPr>
            <a:r>
              <a:rPr lang="hr-HR" dirty="0" smtClean="0"/>
              <a:t>Veza </a:t>
            </a:r>
            <a:r>
              <a:rPr lang="hr-HR" dirty="0"/>
              <a:t>(predstavljanje predikata</a:t>
            </a:r>
            <a:r>
              <a:rPr lang="hr-HR" dirty="0" smtClean="0"/>
              <a:t>)</a:t>
            </a:r>
            <a:endParaRPr lang="hr-H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sto MT" charset="0"/>
              </a:rPr>
              <a:t>Više propertija grafički</a:t>
            </a:r>
          </a:p>
        </p:txBody>
      </p:sp>
      <p:sp>
        <p:nvSpPr>
          <p:cNvPr id="5" name="Oval 4"/>
          <p:cNvSpPr/>
          <p:nvPr/>
        </p:nvSpPr>
        <p:spPr>
          <a:xfrm>
            <a:off x="842317" y="2954415"/>
            <a:ext cx="1668567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book</a:t>
            </a:r>
          </a:p>
        </p:txBody>
      </p:sp>
      <p:sp>
        <p:nvSpPr>
          <p:cNvPr id="6" name="Rectangle 5"/>
          <p:cNvSpPr/>
          <p:nvPr/>
        </p:nvSpPr>
        <p:spPr>
          <a:xfrm>
            <a:off x="5076825" y="308451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“0596000480”</a:t>
            </a:r>
          </a:p>
        </p:txBody>
      </p:sp>
      <p:cxnSp>
        <p:nvCxnSpPr>
          <p:cNvPr id="7" name="Straight Arrow Connector 6"/>
          <p:cNvCxnSpPr>
            <a:stCxn id="5" idx="6"/>
            <a:endCxn id="6" idx="1"/>
          </p:cNvCxnSpPr>
          <p:nvPr/>
        </p:nvCxnSpPr>
        <p:spPr>
          <a:xfrm>
            <a:off x="2511425" y="3395663"/>
            <a:ext cx="2565400" cy="635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3565525" y="3187700"/>
            <a:ext cx="6350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isbn</a:t>
            </a: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076825" y="42084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“David Flanagan”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76825" y="1963738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cxnSp>
        <p:nvCxnSpPr>
          <p:cNvPr id="11" name="Straight Arrow Connector 6"/>
          <p:cNvCxnSpPr>
            <a:stCxn id="5" idx="5"/>
            <a:endCxn id="9" idx="1"/>
          </p:cNvCxnSpPr>
          <p:nvPr/>
        </p:nvCxnSpPr>
        <p:spPr>
          <a:xfrm rot="16200000" flipH="1">
            <a:off x="3262313" y="2711450"/>
            <a:ext cx="819150" cy="28098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6"/>
          <p:cNvCxnSpPr>
            <a:stCxn id="5" idx="7"/>
            <a:endCxn id="10" idx="1"/>
          </p:cNvCxnSpPr>
          <p:nvPr/>
        </p:nvCxnSpPr>
        <p:spPr>
          <a:xfrm rot="5400000" flipH="1" flipV="1">
            <a:off x="3271044" y="1277144"/>
            <a:ext cx="801687" cy="28098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4" name="TextBox 18"/>
          <p:cNvSpPr txBox="1">
            <a:spLocks noChangeArrowheads="1"/>
          </p:cNvSpPr>
          <p:nvPr/>
        </p:nvSpPr>
        <p:spPr bwMode="auto">
          <a:xfrm>
            <a:off x="3055938" y="4111625"/>
            <a:ext cx="9017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author</a:t>
            </a:r>
            <a:endParaRPr lang="en-US" sz="1800"/>
          </a:p>
        </p:txBody>
      </p:sp>
      <p:sp>
        <p:nvSpPr>
          <p:cNvPr id="26635" name="TextBox 19"/>
          <p:cNvSpPr txBox="1">
            <a:spLocks noChangeArrowheads="1"/>
          </p:cNvSpPr>
          <p:nvPr/>
        </p:nvSpPr>
        <p:spPr bwMode="auto">
          <a:xfrm>
            <a:off x="3140075" y="2262188"/>
            <a:ext cx="59848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title</a:t>
            </a:r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2266527" y="5241783"/>
            <a:ext cx="204976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publisher</a:t>
            </a:r>
          </a:p>
        </p:txBody>
      </p:sp>
      <p:cxnSp>
        <p:nvCxnSpPr>
          <p:cNvPr id="25" name="Straight Arrow Connector 6"/>
          <p:cNvCxnSpPr>
            <a:stCxn id="5" idx="4"/>
            <a:endCxn id="24" idx="2"/>
          </p:cNvCxnSpPr>
          <p:nvPr/>
        </p:nvCxnSpPr>
        <p:spPr>
          <a:xfrm rot="16200000" flipH="1">
            <a:off x="1048543" y="4463257"/>
            <a:ext cx="1846263" cy="590550"/>
          </a:xfrm>
          <a:prstGeom prst="curvedConnector2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824538" y="5364163"/>
            <a:ext cx="2722562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“O’Reilly”</a:t>
            </a:r>
          </a:p>
        </p:txBody>
      </p:sp>
      <p:cxnSp>
        <p:nvCxnSpPr>
          <p:cNvPr id="30" name="Straight Arrow Connector 6"/>
          <p:cNvCxnSpPr>
            <a:endCxn id="29" idx="1"/>
          </p:cNvCxnSpPr>
          <p:nvPr/>
        </p:nvCxnSpPr>
        <p:spPr>
          <a:xfrm>
            <a:off x="4316413" y="5681663"/>
            <a:ext cx="1508125" cy="1270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625975" y="5443538"/>
            <a:ext cx="78581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name</a:t>
            </a:r>
            <a:endParaRPr lang="en-US" sz="1800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74750" y="4564063"/>
            <a:ext cx="118586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</a:rPr>
              <a:t>publisher</a:t>
            </a:r>
            <a:endParaRPr 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latin typeface="Calisto MT" charset="0"/>
              </a:rPr>
              <a:t>Koristimo infrastrukturu Web-a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>
                <a:latin typeface="Calisto MT" charset="0"/>
              </a:rPr>
              <a:t>U bazi podataka na Web-u moramo da identifikujemo stvari globalno i jedinstveno</a:t>
            </a:r>
          </a:p>
          <a:p>
            <a:r>
              <a:rPr lang="en-US">
                <a:latin typeface="Calisto MT" charset="0"/>
              </a:rPr>
              <a:t>URI</a:t>
            </a:r>
          </a:p>
          <a:p>
            <a:r>
              <a:rPr lang="en-US">
                <a:latin typeface="Calisto MT" charset="0"/>
              </a:rPr>
              <a:t>Imenovati podatke preko URI-ja, pretežno preko http:// - </a:t>
            </a:r>
            <a:r>
              <a:rPr lang="en-US" b="1">
                <a:latin typeface="Calisto MT" charset="0"/>
              </a:rPr>
              <a:t>OVO JE KLJUČNO ZA LINKED 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88938" y="244475"/>
            <a:ext cx="8332787" cy="1339850"/>
          </a:xfrm>
        </p:spPr>
        <p:txBody>
          <a:bodyPr/>
          <a:lstStyle/>
          <a:p>
            <a:r>
              <a:rPr lang="en-US" sz="3200">
                <a:latin typeface="Calisto MT" charset="0"/>
              </a:rPr>
              <a:t>Grafovi mogu imati imenovane resurse</a:t>
            </a:r>
          </a:p>
        </p:txBody>
      </p:sp>
      <p:sp>
        <p:nvSpPr>
          <p:cNvPr id="4" name="Oval 3"/>
          <p:cNvSpPr/>
          <p:nvPr/>
        </p:nvSpPr>
        <p:spPr>
          <a:xfrm>
            <a:off x="505391" y="2954415"/>
            <a:ext cx="2617662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err="1">
                <a:solidFill>
                  <a:schemeClr val="tx1"/>
                </a:solidFill>
              </a:rPr>
              <a:t>example.com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Javascript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92800" y="307181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“0596000480”</a:t>
            </a:r>
          </a:p>
        </p:txBody>
      </p:sp>
      <p:cxnSp>
        <p:nvCxnSpPr>
          <p:cNvPr id="6" name="Straight Arrow Connector 6"/>
          <p:cNvCxnSpPr>
            <a:stCxn id="4" idx="6"/>
            <a:endCxn id="5" idx="1"/>
          </p:cNvCxnSpPr>
          <p:nvPr/>
        </p:nvCxnSpPr>
        <p:spPr>
          <a:xfrm flipV="1">
            <a:off x="3122613" y="3389313"/>
            <a:ext cx="2770187" cy="635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3433763" y="3097213"/>
            <a:ext cx="158273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/>
              <a:t>http://example.</a:t>
            </a:r>
          </a:p>
          <a:p>
            <a:pPr algn="ctr" eaLnBrk="1" hangingPunct="1"/>
            <a:r>
              <a:rPr lang="en-US" sz="1600"/>
              <a:t>com/isbn</a:t>
            </a:r>
            <a:endParaRPr lang="en-US" sz="1400"/>
          </a:p>
        </p:txBody>
      </p:sp>
      <p:sp>
        <p:nvSpPr>
          <p:cNvPr id="8" name="Rectangle 7"/>
          <p:cNvSpPr/>
          <p:nvPr/>
        </p:nvSpPr>
        <p:spPr>
          <a:xfrm>
            <a:off x="5892800" y="42465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“David Flanagan”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5892800" y="1963738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cxnSp>
        <p:nvCxnSpPr>
          <p:cNvPr id="10" name="Straight Arrow Connector 6"/>
          <p:cNvCxnSpPr>
            <a:stCxn id="4" idx="5"/>
            <a:endCxn id="8" idx="1"/>
          </p:cNvCxnSpPr>
          <p:nvPr/>
        </p:nvCxnSpPr>
        <p:spPr>
          <a:xfrm rot="16200000" flipH="1">
            <a:off x="3887788" y="2559050"/>
            <a:ext cx="857250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6"/>
          <p:cNvCxnSpPr>
            <a:stCxn id="4" idx="7"/>
            <a:endCxn id="9" idx="1"/>
          </p:cNvCxnSpPr>
          <p:nvPr/>
        </p:nvCxnSpPr>
        <p:spPr>
          <a:xfrm rot="5400000" flipH="1" flipV="1">
            <a:off x="3915569" y="1105694"/>
            <a:ext cx="801687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82" name="TextBox 11"/>
          <p:cNvSpPr txBox="1">
            <a:spLocks noChangeArrowheads="1"/>
          </p:cNvSpPr>
          <p:nvPr/>
        </p:nvSpPr>
        <p:spPr bwMode="auto">
          <a:xfrm>
            <a:off x="2740025" y="4141788"/>
            <a:ext cx="264636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http://example.com/author</a:t>
            </a:r>
            <a:endParaRPr lang="en-US" sz="1400"/>
          </a:p>
        </p:txBody>
      </p:sp>
      <p:sp>
        <p:nvSpPr>
          <p:cNvPr id="28683" name="TextBox 12"/>
          <p:cNvSpPr txBox="1">
            <a:spLocks noChangeArrowheads="1"/>
          </p:cNvSpPr>
          <p:nvPr/>
        </p:nvSpPr>
        <p:spPr bwMode="auto">
          <a:xfrm>
            <a:off x="2552700" y="2262188"/>
            <a:ext cx="239871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http://example.com/title</a:t>
            </a:r>
            <a:endParaRPr lang="en-US" sz="1400"/>
          </a:p>
        </p:txBody>
      </p:sp>
      <p:sp>
        <p:nvSpPr>
          <p:cNvPr id="14" name="Oval 13"/>
          <p:cNvSpPr/>
          <p:nvPr/>
        </p:nvSpPr>
        <p:spPr>
          <a:xfrm>
            <a:off x="2197502" y="5241783"/>
            <a:ext cx="2049768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http://</a:t>
            </a:r>
            <a:r>
              <a:rPr lang="en-US" sz="1600" dirty="0" err="1">
                <a:solidFill>
                  <a:schemeClr val="tx1"/>
                </a:solidFill>
              </a:rPr>
              <a:t>example.com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OReilly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6"/>
          <p:cNvCxnSpPr>
            <a:stCxn id="4" idx="4"/>
            <a:endCxn id="14" idx="2"/>
          </p:cNvCxnSpPr>
          <p:nvPr/>
        </p:nvCxnSpPr>
        <p:spPr>
          <a:xfrm rot="16200000" flipH="1">
            <a:off x="1082675" y="4567238"/>
            <a:ext cx="1846263" cy="382587"/>
          </a:xfrm>
          <a:prstGeom prst="curvedConnector2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170613" y="53641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“O’Reilly”</a:t>
            </a:r>
          </a:p>
        </p:txBody>
      </p:sp>
      <p:cxnSp>
        <p:nvCxnSpPr>
          <p:cNvPr id="17" name="Straight Arrow Connector 6"/>
          <p:cNvCxnSpPr>
            <a:stCxn id="14" idx="6"/>
            <a:endCxn id="16" idx="1"/>
          </p:cNvCxnSpPr>
          <p:nvPr/>
        </p:nvCxnSpPr>
        <p:spPr>
          <a:xfrm>
            <a:off x="4246563" y="5681663"/>
            <a:ext cx="1924050" cy="1270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371975" y="5360988"/>
            <a:ext cx="1584325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/>
              <a:t>http://example.</a:t>
            </a:r>
          </a:p>
          <a:p>
            <a:pPr algn="ctr" eaLnBrk="1" hangingPunct="1"/>
            <a:r>
              <a:rPr lang="en-US" sz="1600"/>
              <a:t>com/name</a:t>
            </a:r>
            <a:endParaRPr lang="en-US" sz="14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5650" y="4543425"/>
            <a:ext cx="2070100" cy="585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>
                <a:solidFill>
                  <a:srgbClr val="FF0000"/>
                </a:solidFill>
              </a:rPr>
              <a:t>http://example.com/</a:t>
            </a:r>
          </a:p>
          <a:p>
            <a:pPr algn="ctr" eaLnBrk="1" hangingPunct="1"/>
            <a:r>
              <a:rPr lang="en-US" sz="1600">
                <a:solidFill>
                  <a:srgbClr val="FF0000"/>
                </a:solidFill>
              </a:rPr>
              <a:t>publisher</a:t>
            </a:r>
            <a:endParaRPr lang="en-US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388938" y="244475"/>
            <a:ext cx="8332787" cy="1339850"/>
          </a:xfrm>
        </p:spPr>
        <p:txBody>
          <a:bodyPr/>
          <a:lstStyle/>
          <a:p>
            <a:r>
              <a:rPr lang="en-US" sz="3200">
                <a:latin typeface="Calisto MT" charset="0"/>
              </a:rPr>
              <a:t>Mogu se koristiti prefiksi (namespace)</a:t>
            </a:r>
          </a:p>
        </p:txBody>
      </p:sp>
      <p:sp>
        <p:nvSpPr>
          <p:cNvPr id="4" name="Oval 3"/>
          <p:cNvSpPr/>
          <p:nvPr/>
        </p:nvSpPr>
        <p:spPr>
          <a:xfrm>
            <a:off x="505391" y="2954415"/>
            <a:ext cx="2617662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</a:rPr>
              <a:t>ex:Javascript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92800" y="307181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“0596000480”</a:t>
            </a:r>
          </a:p>
        </p:txBody>
      </p:sp>
      <p:cxnSp>
        <p:nvCxnSpPr>
          <p:cNvPr id="6" name="Straight Arrow Connector 6"/>
          <p:cNvCxnSpPr>
            <a:stCxn id="4" idx="6"/>
            <a:endCxn id="5" idx="1"/>
          </p:cNvCxnSpPr>
          <p:nvPr/>
        </p:nvCxnSpPr>
        <p:spPr>
          <a:xfrm flipV="1">
            <a:off x="3122613" y="3389313"/>
            <a:ext cx="2770187" cy="635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3930650" y="3138488"/>
            <a:ext cx="9477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 err="1"/>
              <a:t>ex:isbn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5892800" y="42465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“David Flanagan”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5892800" y="1963738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dirty="0" err="1"/>
              <a:t>Javascript</a:t>
            </a:r>
            <a:r>
              <a:rPr lang="en-US" dirty="0"/>
              <a:t>”</a:t>
            </a:r>
          </a:p>
        </p:txBody>
      </p:sp>
      <p:cxnSp>
        <p:nvCxnSpPr>
          <p:cNvPr id="10" name="Straight Arrow Connector 6"/>
          <p:cNvCxnSpPr>
            <a:stCxn id="4" idx="5"/>
            <a:endCxn id="8" idx="1"/>
          </p:cNvCxnSpPr>
          <p:nvPr/>
        </p:nvCxnSpPr>
        <p:spPr>
          <a:xfrm rot="16200000" flipH="1">
            <a:off x="3887788" y="2559050"/>
            <a:ext cx="857250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6"/>
          <p:cNvCxnSpPr>
            <a:stCxn id="4" idx="7"/>
            <a:endCxn id="9" idx="1"/>
          </p:cNvCxnSpPr>
          <p:nvPr/>
        </p:nvCxnSpPr>
        <p:spPr>
          <a:xfrm rot="5400000" flipH="1" flipV="1">
            <a:off x="3915569" y="1105694"/>
            <a:ext cx="801687" cy="3152775"/>
          </a:xfrm>
          <a:prstGeom prst="curvedConnector2">
            <a:avLst/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6" name="TextBox 11"/>
          <p:cNvSpPr txBox="1">
            <a:spLocks noChangeArrowheads="1"/>
          </p:cNvSpPr>
          <p:nvPr/>
        </p:nvSpPr>
        <p:spPr bwMode="auto">
          <a:xfrm>
            <a:off x="3389313" y="4114800"/>
            <a:ext cx="122237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ex:author</a:t>
            </a:r>
            <a:endParaRPr lang="en-US" sz="1800"/>
          </a:p>
        </p:txBody>
      </p:sp>
      <p:sp>
        <p:nvSpPr>
          <p:cNvPr id="29707" name="TextBox 12"/>
          <p:cNvSpPr txBox="1">
            <a:spLocks noChangeArrowheads="1"/>
          </p:cNvSpPr>
          <p:nvPr/>
        </p:nvSpPr>
        <p:spPr bwMode="auto">
          <a:xfrm>
            <a:off x="3654425" y="2233613"/>
            <a:ext cx="91916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ex:title</a:t>
            </a:r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2197501" y="5241783"/>
            <a:ext cx="2275277" cy="88114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</a:rPr>
              <a:t>ex:OReilly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6"/>
          <p:cNvCxnSpPr>
            <a:stCxn id="4" idx="4"/>
            <a:endCxn id="14" idx="2"/>
          </p:cNvCxnSpPr>
          <p:nvPr/>
        </p:nvCxnSpPr>
        <p:spPr>
          <a:xfrm rot="16200000" flipH="1">
            <a:off x="1082675" y="4567238"/>
            <a:ext cx="1846263" cy="382587"/>
          </a:xfrm>
          <a:prstGeom prst="curvedConnector2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170613" y="5364163"/>
            <a:ext cx="2720975" cy="63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“O’Reilly”</a:t>
            </a:r>
          </a:p>
        </p:txBody>
      </p:sp>
      <p:cxnSp>
        <p:nvCxnSpPr>
          <p:cNvPr id="17" name="Straight Arrow Connector 6"/>
          <p:cNvCxnSpPr>
            <a:stCxn id="14" idx="6"/>
            <a:endCxn id="16" idx="1"/>
          </p:cNvCxnSpPr>
          <p:nvPr/>
        </p:nvCxnSpPr>
        <p:spPr>
          <a:xfrm>
            <a:off x="4471988" y="5681663"/>
            <a:ext cx="1698625" cy="12700"/>
          </a:xfrm>
          <a:prstGeom prst="curvedConnector3">
            <a:avLst>
              <a:gd name="adj1" fmla="val 50000"/>
            </a:avLst>
          </a:prstGeom>
          <a:ln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12" name="TextBox 17"/>
          <p:cNvSpPr txBox="1">
            <a:spLocks noChangeArrowheads="1"/>
          </p:cNvSpPr>
          <p:nvPr/>
        </p:nvSpPr>
        <p:spPr bwMode="auto">
          <a:xfrm>
            <a:off x="4625975" y="5443538"/>
            <a:ext cx="11049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/>
              <a:t>ex:name</a:t>
            </a:r>
            <a:endParaRPr lang="en-US" sz="1800"/>
          </a:p>
        </p:txBody>
      </p:sp>
      <p:sp>
        <p:nvSpPr>
          <p:cNvPr id="29713" name="TextBox 18"/>
          <p:cNvSpPr txBox="1">
            <a:spLocks noChangeArrowheads="1"/>
          </p:cNvSpPr>
          <p:nvPr/>
        </p:nvSpPr>
        <p:spPr bwMode="auto">
          <a:xfrm>
            <a:off x="1079500" y="4530725"/>
            <a:ext cx="150495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rgbClr val="FF0000"/>
                </a:solidFill>
              </a:rPr>
              <a:t>ex:publisher</a:t>
            </a: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3920" y="1669628"/>
            <a:ext cx="367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@prefix ex: &lt;http://</a:t>
            </a:r>
            <a:r>
              <a:rPr lang="en-US" sz="1800" dirty="0" err="1" smtClean="0"/>
              <a:t>example.com</a:t>
            </a:r>
            <a:r>
              <a:rPr lang="en-US" sz="1800" dirty="0" smtClean="0"/>
              <a:t>&gt;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5390</TotalTime>
  <Words>1007</Words>
  <Application>Microsoft Macintosh PowerPoint</Application>
  <PresentationFormat>On-screen Show (4:3)</PresentationFormat>
  <Paragraphs>252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Capital</vt:lpstr>
      <vt:lpstr>RDF</vt:lpstr>
      <vt:lpstr>Šta je RDF?</vt:lpstr>
      <vt:lpstr>Šta je RDF?</vt:lpstr>
      <vt:lpstr>Primer RDF grafa</vt:lpstr>
      <vt:lpstr>RDF je graf</vt:lpstr>
      <vt:lpstr>Više propertija grafički</vt:lpstr>
      <vt:lpstr>Koristimo infrastrukturu Web-a</vt:lpstr>
      <vt:lpstr>Grafovi mogu imati imenovane resurse</vt:lpstr>
      <vt:lpstr>Mogu se koristiti prefiksi (namespace)</vt:lpstr>
      <vt:lpstr>Jednostavna pravila</vt:lpstr>
      <vt:lpstr>TURTLE sintaksa - Tekstualni zapis RDF-a</vt:lpstr>
      <vt:lpstr>TURTLE sintaksa – Kompaktniji zapis</vt:lpstr>
      <vt:lpstr>Zahvalnica</vt:lpstr>
      <vt:lpstr>RDFS</vt:lpstr>
      <vt:lpstr>RDFS</vt:lpstr>
      <vt:lpstr>Definisanje klasa i hijerarhija</vt:lpstr>
      <vt:lpstr>Definisanje relacija između resursa</vt:lpstr>
      <vt:lpstr>Definisanje relacija između resursa</vt:lpstr>
      <vt:lpstr>Nije isto kao OO programiranje</vt:lpstr>
      <vt:lpstr>RDF(S) rečnik</vt:lpstr>
      <vt:lpstr>DC - Dublin Core</vt:lpstr>
      <vt:lpstr>DC rečnik</vt:lpstr>
      <vt:lpstr>FOAF</vt:lpstr>
      <vt:lpstr>FOAF rečnik</vt:lpstr>
      <vt:lpstr>Primer</vt:lpstr>
      <vt:lpstr>Primer</vt:lpstr>
      <vt:lpstr>Primer</vt:lpstr>
      <vt:lpstr>Primer</vt:lpstr>
      <vt:lpstr>Primer</vt:lpstr>
      <vt:lpstr>Primer</vt:lpstr>
      <vt:lpstr>Primer</vt:lpstr>
      <vt:lpstr>Pitanja?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  yourself</dc:title>
  <dc:creator>Nikola Milikic</dc:creator>
  <cp:lastModifiedBy>Nikola</cp:lastModifiedBy>
  <cp:revision>83</cp:revision>
  <dcterms:created xsi:type="dcterms:W3CDTF">2012-01-27T13:29:53Z</dcterms:created>
  <dcterms:modified xsi:type="dcterms:W3CDTF">2014-12-13T11:05:31Z</dcterms:modified>
</cp:coreProperties>
</file>